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F2FD7EB-5CBE-409E-9CE1-4612716F81AF}" type="datetimeFigureOut">
              <a:rPr lang="en-US" smtClean="0"/>
              <a:pPr/>
              <a:t>3/20/2013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940E440-7D36-415D-9F53-134C525E180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2FD7EB-5CBE-409E-9CE1-4612716F81AF}" type="datetimeFigureOut">
              <a:rPr lang="en-US" smtClean="0"/>
              <a:pPr/>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0E440-7D36-415D-9F53-134C525E18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2FD7EB-5CBE-409E-9CE1-4612716F81AF}" type="datetimeFigureOut">
              <a:rPr lang="en-US" smtClean="0"/>
              <a:pPr/>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0E440-7D36-415D-9F53-134C525E18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2FD7EB-5CBE-409E-9CE1-4612716F81AF}" type="datetimeFigureOut">
              <a:rPr lang="en-US" smtClean="0"/>
              <a:pPr/>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0E440-7D36-415D-9F53-134C525E180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F2FD7EB-5CBE-409E-9CE1-4612716F81AF}" type="datetimeFigureOut">
              <a:rPr lang="en-US" smtClean="0"/>
              <a:pPr/>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0E440-7D36-415D-9F53-134C525E180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2FD7EB-5CBE-409E-9CE1-4612716F81AF}" type="datetimeFigureOut">
              <a:rPr lang="en-US" smtClean="0"/>
              <a:pPr/>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40E440-7D36-415D-9F53-134C525E180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F2FD7EB-5CBE-409E-9CE1-4612716F81AF}" type="datetimeFigureOut">
              <a:rPr lang="en-US" smtClean="0"/>
              <a:pPr/>
              <a:t>3/20/2013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40E440-7D36-415D-9F53-134C525E180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F2FD7EB-5CBE-409E-9CE1-4612716F81AF}" type="datetimeFigureOut">
              <a:rPr lang="en-US" smtClean="0"/>
              <a:pPr/>
              <a:t>3/20/2013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40E440-7D36-415D-9F53-134C525E18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2FD7EB-5CBE-409E-9CE1-4612716F81AF}" type="datetimeFigureOut">
              <a:rPr lang="en-US" smtClean="0"/>
              <a:pPr/>
              <a:t>3/20/2013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40E440-7D36-415D-9F53-134C525E18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2FD7EB-5CBE-409E-9CE1-4612716F81AF}" type="datetimeFigureOut">
              <a:rPr lang="en-US" smtClean="0"/>
              <a:pPr/>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40E440-7D36-415D-9F53-134C525E180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F2FD7EB-5CBE-409E-9CE1-4612716F81AF}" type="datetimeFigureOut">
              <a:rPr lang="en-US" smtClean="0"/>
              <a:pPr/>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940E440-7D36-415D-9F53-134C525E180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F2FD7EB-5CBE-409E-9CE1-4612716F81AF}" type="datetimeFigureOut">
              <a:rPr lang="en-US" smtClean="0"/>
              <a:pPr/>
              <a:t>3/20/2013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940E440-7D36-415D-9F53-134C525E180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normAutofit/>
          </a:bodyPr>
          <a:lstStyle/>
          <a:p>
            <a:r>
              <a:rPr lang="en-US" dirty="0" smtClean="0">
                <a:latin typeface="Baskerville Old Face" pitchFamily="18" charset="0"/>
                <a:cs typeface="AngsanaUPC" pitchFamily="18" charset="-34"/>
              </a:rPr>
              <a:t>Shepherd High School</a:t>
            </a:r>
            <a:r>
              <a:rPr lang="en-US" dirty="0" smtClean="0">
                <a:latin typeface="Baskerville Old Face" pitchFamily="18" charset="0"/>
              </a:rPr>
              <a:t/>
            </a:r>
            <a:br>
              <a:rPr lang="en-US" dirty="0" smtClean="0">
                <a:latin typeface="Baskerville Old Face" pitchFamily="18" charset="0"/>
              </a:rPr>
            </a:br>
            <a:r>
              <a:rPr lang="en-US" sz="3600" dirty="0" smtClean="0">
                <a:latin typeface="Baskerville Old Face" pitchFamily="18" charset="0"/>
              </a:rPr>
              <a:t>Shepherd, Texas</a:t>
            </a:r>
            <a:endParaRPr lang="en-US" dirty="0">
              <a:latin typeface="Baskerville Old Face" pitchFamily="18" charset="0"/>
            </a:endParaRPr>
          </a:p>
        </p:txBody>
      </p:sp>
      <p:sp>
        <p:nvSpPr>
          <p:cNvPr id="3" name="Subtitle 2"/>
          <p:cNvSpPr>
            <a:spLocks noGrp="1"/>
          </p:cNvSpPr>
          <p:nvPr>
            <p:ph type="subTitle" idx="1"/>
          </p:nvPr>
        </p:nvSpPr>
        <p:spPr>
          <a:xfrm>
            <a:off x="1371600" y="4724400"/>
            <a:ext cx="6400800" cy="914400"/>
          </a:xfrm>
        </p:spPr>
        <p:txBody>
          <a:bodyPr/>
          <a:lstStyle/>
          <a:p>
            <a:r>
              <a:rPr lang="en-US" dirty="0" smtClean="0">
                <a:latin typeface="Baskerville Old Face" pitchFamily="18" charset="0"/>
              </a:rPr>
              <a:t>“Home of the Fighting Pirates”</a:t>
            </a:r>
            <a:endParaRPr lang="en-US" dirty="0">
              <a:latin typeface="Baskerville Old Face" pitchFamily="18" charset="0"/>
            </a:endParaRPr>
          </a:p>
        </p:txBody>
      </p:sp>
      <p:sp>
        <p:nvSpPr>
          <p:cNvPr id="8194" name="AutoShape 2" descr="pirate face.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196" name="AutoShape 4" descr="pirate face.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6" name="Picture 2" descr="C:\Documents and Settings\tgoodman\Local Settings\Temporary Internet Files\Content.IE5\2TX8ZDHI\MC900088726[1].wmf"/>
          <p:cNvPicPr>
            <a:picLocks noChangeAspect="1" noChangeArrowheads="1"/>
          </p:cNvPicPr>
          <p:nvPr/>
        </p:nvPicPr>
        <p:blipFill>
          <a:blip r:embed="rId2" cstate="print"/>
          <a:srcRect/>
          <a:stretch>
            <a:fillRect/>
          </a:stretch>
        </p:blipFill>
        <p:spPr bwMode="auto">
          <a:xfrm>
            <a:off x="3276600" y="2396514"/>
            <a:ext cx="2438400" cy="2202633"/>
          </a:xfrm>
          <a:prstGeom prst="rect">
            <a:avLst/>
          </a:prstGeom>
          <a:noFill/>
        </p:spPr>
      </p:pic>
    </p:spTree>
    <p:extLst>
      <p:ext uri="{BB962C8B-B14F-4D97-AF65-F5344CB8AC3E}">
        <p14:creationId xmlns="" xmlns:p14="http://schemas.microsoft.com/office/powerpoint/2010/main" val="355983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itchFamily="18" charset="0"/>
              </a:rPr>
              <a:t>Ethnic Distribution</a:t>
            </a:r>
            <a:endParaRPr lang="en-US" dirty="0">
              <a:latin typeface="Baskerville Old Face" pitchFamily="18" charset="0"/>
            </a:endParaRPr>
          </a:p>
        </p:txBody>
      </p:sp>
      <p:graphicFrame>
        <p:nvGraphicFramePr>
          <p:cNvPr id="7" name="Content Placeholder 6"/>
          <p:cNvGraphicFramePr>
            <a:graphicFrameLocks noGrp="1"/>
          </p:cNvGraphicFramePr>
          <p:nvPr>
            <p:ph idx="1"/>
          </p:nvPr>
        </p:nvGraphicFramePr>
        <p:xfrm>
          <a:off x="457200" y="2057400"/>
          <a:ext cx="8305800" cy="3810000"/>
        </p:xfrm>
        <a:graphic>
          <a:graphicData uri="http://schemas.openxmlformats.org/drawingml/2006/table">
            <a:tbl>
              <a:tblPr firstRow="1" bandRow="1">
                <a:tableStyleId>{5C22544A-7EE6-4342-B048-85BDC9FD1C3A}</a:tableStyleId>
              </a:tblPr>
              <a:tblGrid>
                <a:gridCol w="2768600"/>
                <a:gridCol w="2768600"/>
                <a:gridCol w="2768600"/>
              </a:tblGrid>
              <a:tr h="476250">
                <a:tc>
                  <a:txBody>
                    <a:bodyPr/>
                    <a:lstStyle/>
                    <a:p>
                      <a:pPr algn="ctr"/>
                      <a:r>
                        <a:rPr lang="en-US" dirty="0" smtClean="0">
                          <a:latin typeface="Baskerville Old Face" pitchFamily="18" charset="0"/>
                        </a:rPr>
                        <a:t>Race</a:t>
                      </a:r>
                      <a:endParaRPr lang="en-US" dirty="0">
                        <a:latin typeface="Baskerville Old Face" pitchFamily="18" charset="0"/>
                      </a:endParaRPr>
                    </a:p>
                  </a:txBody>
                  <a:tcPr/>
                </a:tc>
                <a:tc>
                  <a:txBody>
                    <a:bodyPr/>
                    <a:lstStyle/>
                    <a:p>
                      <a:pPr algn="ctr"/>
                      <a:r>
                        <a:rPr lang="en-US" dirty="0" smtClean="0">
                          <a:latin typeface="Baskerville Old Face" pitchFamily="18" charset="0"/>
                        </a:rPr>
                        <a:t>Count</a:t>
                      </a:r>
                      <a:endParaRPr lang="en-US" dirty="0">
                        <a:latin typeface="Baskerville Old Face" pitchFamily="18" charset="0"/>
                      </a:endParaRPr>
                    </a:p>
                  </a:txBody>
                  <a:tcPr/>
                </a:tc>
                <a:tc>
                  <a:txBody>
                    <a:bodyPr/>
                    <a:lstStyle/>
                    <a:p>
                      <a:pPr algn="ctr"/>
                      <a:r>
                        <a:rPr lang="en-US" dirty="0" smtClean="0">
                          <a:latin typeface="Baskerville Old Face" pitchFamily="18" charset="0"/>
                        </a:rPr>
                        <a:t>Percent</a:t>
                      </a:r>
                      <a:endParaRPr lang="en-US" dirty="0">
                        <a:latin typeface="Baskerville Old Face" pitchFamily="18" charset="0"/>
                      </a:endParaRPr>
                    </a:p>
                  </a:txBody>
                  <a:tcPr/>
                </a:tc>
              </a:tr>
              <a:tr h="476250">
                <a:tc>
                  <a:txBody>
                    <a:bodyPr/>
                    <a:lstStyle/>
                    <a:p>
                      <a:pPr algn="ctr"/>
                      <a:r>
                        <a:rPr lang="en-US" dirty="0" smtClean="0">
                          <a:latin typeface="Baskerville Old Face" pitchFamily="18" charset="0"/>
                        </a:rPr>
                        <a:t>African American</a:t>
                      </a:r>
                      <a:endParaRPr lang="en-US" dirty="0">
                        <a:latin typeface="Baskerville Old Face" pitchFamily="18" charset="0"/>
                      </a:endParaRPr>
                    </a:p>
                  </a:txBody>
                  <a:tcPr/>
                </a:tc>
                <a:tc>
                  <a:txBody>
                    <a:bodyPr/>
                    <a:lstStyle/>
                    <a:p>
                      <a:pPr algn="ctr"/>
                      <a:r>
                        <a:rPr lang="en-US" dirty="0" smtClean="0">
                          <a:latin typeface="Baskerville Old Face" pitchFamily="18" charset="0"/>
                        </a:rPr>
                        <a:t>31</a:t>
                      </a:r>
                      <a:endParaRPr lang="en-US" dirty="0">
                        <a:latin typeface="Baskerville Old Face" pitchFamily="18" charset="0"/>
                      </a:endParaRPr>
                    </a:p>
                  </a:txBody>
                  <a:tcPr/>
                </a:tc>
                <a:tc>
                  <a:txBody>
                    <a:bodyPr/>
                    <a:lstStyle/>
                    <a:p>
                      <a:pPr algn="ctr"/>
                      <a:r>
                        <a:rPr lang="en-US" dirty="0" smtClean="0">
                          <a:latin typeface="Baskerville Old Face" pitchFamily="18" charset="0"/>
                        </a:rPr>
                        <a:t>5.8%</a:t>
                      </a:r>
                      <a:endParaRPr lang="en-US" dirty="0">
                        <a:latin typeface="Baskerville Old Face" pitchFamily="18" charset="0"/>
                      </a:endParaRPr>
                    </a:p>
                  </a:txBody>
                  <a:tcPr/>
                </a:tc>
              </a:tr>
              <a:tr h="476250">
                <a:tc>
                  <a:txBody>
                    <a:bodyPr/>
                    <a:lstStyle/>
                    <a:p>
                      <a:pPr algn="ctr"/>
                      <a:r>
                        <a:rPr lang="en-US" dirty="0" smtClean="0">
                          <a:latin typeface="Baskerville Old Face" pitchFamily="18" charset="0"/>
                        </a:rPr>
                        <a:t>Hispanic</a:t>
                      </a:r>
                      <a:endParaRPr lang="en-US" dirty="0">
                        <a:latin typeface="Baskerville Old Face" pitchFamily="18" charset="0"/>
                      </a:endParaRPr>
                    </a:p>
                  </a:txBody>
                  <a:tcPr/>
                </a:tc>
                <a:tc>
                  <a:txBody>
                    <a:bodyPr/>
                    <a:lstStyle/>
                    <a:p>
                      <a:pPr algn="ctr"/>
                      <a:r>
                        <a:rPr lang="en-US" dirty="0" smtClean="0">
                          <a:latin typeface="Baskerville Old Face" pitchFamily="18" charset="0"/>
                        </a:rPr>
                        <a:t>108</a:t>
                      </a:r>
                      <a:endParaRPr lang="en-US" dirty="0">
                        <a:latin typeface="Baskerville Old Face" pitchFamily="18" charset="0"/>
                      </a:endParaRPr>
                    </a:p>
                  </a:txBody>
                  <a:tcPr/>
                </a:tc>
                <a:tc>
                  <a:txBody>
                    <a:bodyPr/>
                    <a:lstStyle/>
                    <a:p>
                      <a:pPr algn="ctr"/>
                      <a:r>
                        <a:rPr lang="en-US" dirty="0" smtClean="0">
                          <a:latin typeface="Baskerville Old Face" pitchFamily="18" charset="0"/>
                        </a:rPr>
                        <a:t>20.2%</a:t>
                      </a:r>
                      <a:endParaRPr lang="en-US" dirty="0">
                        <a:latin typeface="Baskerville Old Face" pitchFamily="18" charset="0"/>
                      </a:endParaRPr>
                    </a:p>
                  </a:txBody>
                  <a:tcPr/>
                </a:tc>
              </a:tr>
              <a:tr h="476250">
                <a:tc>
                  <a:txBody>
                    <a:bodyPr/>
                    <a:lstStyle/>
                    <a:p>
                      <a:pPr algn="ctr"/>
                      <a:r>
                        <a:rPr lang="en-US" dirty="0" smtClean="0">
                          <a:latin typeface="Baskerville Old Face" pitchFamily="18" charset="0"/>
                        </a:rPr>
                        <a:t>White</a:t>
                      </a:r>
                      <a:endParaRPr lang="en-US" dirty="0">
                        <a:latin typeface="Baskerville Old Face" pitchFamily="18" charset="0"/>
                      </a:endParaRPr>
                    </a:p>
                  </a:txBody>
                  <a:tcPr/>
                </a:tc>
                <a:tc>
                  <a:txBody>
                    <a:bodyPr/>
                    <a:lstStyle/>
                    <a:p>
                      <a:pPr algn="ctr"/>
                      <a:r>
                        <a:rPr lang="en-US" dirty="0" smtClean="0">
                          <a:latin typeface="Baskerville Old Face" pitchFamily="18" charset="0"/>
                        </a:rPr>
                        <a:t>384</a:t>
                      </a:r>
                      <a:endParaRPr lang="en-US" dirty="0">
                        <a:latin typeface="Baskerville Old Face" pitchFamily="18" charset="0"/>
                      </a:endParaRPr>
                    </a:p>
                  </a:txBody>
                  <a:tcPr/>
                </a:tc>
                <a:tc>
                  <a:txBody>
                    <a:bodyPr/>
                    <a:lstStyle/>
                    <a:p>
                      <a:pPr algn="ctr"/>
                      <a:r>
                        <a:rPr lang="en-US" dirty="0" smtClean="0">
                          <a:latin typeface="Baskerville Old Face" pitchFamily="18" charset="0"/>
                        </a:rPr>
                        <a:t>71.9%</a:t>
                      </a:r>
                      <a:endParaRPr lang="en-US" dirty="0">
                        <a:latin typeface="Baskerville Old Face" pitchFamily="18" charset="0"/>
                      </a:endParaRPr>
                    </a:p>
                  </a:txBody>
                  <a:tcPr/>
                </a:tc>
              </a:tr>
              <a:tr h="476250">
                <a:tc>
                  <a:txBody>
                    <a:bodyPr/>
                    <a:lstStyle/>
                    <a:p>
                      <a:pPr algn="ctr"/>
                      <a:r>
                        <a:rPr lang="en-US" dirty="0" smtClean="0">
                          <a:latin typeface="Baskerville Old Face" pitchFamily="18" charset="0"/>
                        </a:rPr>
                        <a:t>American Indian</a:t>
                      </a:r>
                      <a:endParaRPr lang="en-US" dirty="0">
                        <a:latin typeface="Baskerville Old Face" pitchFamily="18" charset="0"/>
                      </a:endParaRPr>
                    </a:p>
                  </a:txBody>
                  <a:tcPr/>
                </a:tc>
                <a:tc>
                  <a:txBody>
                    <a:bodyPr/>
                    <a:lstStyle/>
                    <a:p>
                      <a:pPr algn="ctr"/>
                      <a:r>
                        <a:rPr lang="en-US" dirty="0" smtClean="0">
                          <a:latin typeface="Baskerville Old Face" pitchFamily="18" charset="0"/>
                        </a:rPr>
                        <a:t>4</a:t>
                      </a:r>
                      <a:endParaRPr lang="en-US" dirty="0">
                        <a:latin typeface="Baskerville Old Face" pitchFamily="18" charset="0"/>
                      </a:endParaRPr>
                    </a:p>
                  </a:txBody>
                  <a:tcPr/>
                </a:tc>
                <a:tc>
                  <a:txBody>
                    <a:bodyPr/>
                    <a:lstStyle/>
                    <a:p>
                      <a:pPr algn="ctr"/>
                      <a:r>
                        <a:rPr lang="en-US" dirty="0" smtClean="0">
                          <a:latin typeface="Baskerville Old Face" pitchFamily="18" charset="0"/>
                        </a:rPr>
                        <a:t>0.7%</a:t>
                      </a:r>
                      <a:endParaRPr lang="en-US" dirty="0">
                        <a:latin typeface="Baskerville Old Face" pitchFamily="18" charset="0"/>
                      </a:endParaRPr>
                    </a:p>
                  </a:txBody>
                  <a:tcPr/>
                </a:tc>
              </a:tr>
              <a:tr h="476250">
                <a:tc>
                  <a:txBody>
                    <a:bodyPr/>
                    <a:lstStyle/>
                    <a:p>
                      <a:pPr algn="ctr"/>
                      <a:r>
                        <a:rPr lang="en-US" dirty="0" smtClean="0">
                          <a:latin typeface="Baskerville Old Face" pitchFamily="18" charset="0"/>
                        </a:rPr>
                        <a:t>Asian</a:t>
                      </a:r>
                      <a:endParaRPr lang="en-US" dirty="0">
                        <a:latin typeface="Baskerville Old Face" pitchFamily="18" charset="0"/>
                      </a:endParaRPr>
                    </a:p>
                  </a:txBody>
                  <a:tcPr/>
                </a:tc>
                <a:tc>
                  <a:txBody>
                    <a:bodyPr/>
                    <a:lstStyle/>
                    <a:p>
                      <a:pPr algn="ctr"/>
                      <a:r>
                        <a:rPr lang="en-US" dirty="0" smtClean="0">
                          <a:latin typeface="Baskerville Old Face" pitchFamily="18" charset="0"/>
                        </a:rPr>
                        <a:t>7</a:t>
                      </a:r>
                      <a:endParaRPr lang="en-US" dirty="0">
                        <a:latin typeface="Baskerville Old Face" pitchFamily="18" charset="0"/>
                      </a:endParaRPr>
                    </a:p>
                  </a:txBody>
                  <a:tcPr/>
                </a:tc>
                <a:tc>
                  <a:txBody>
                    <a:bodyPr/>
                    <a:lstStyle/>
                    <a:p>
                      <a:pPr algn="ctr"/>
                      <a:r>
                        <a:rPr lang="en-US" dirty="0" smtClean="0">
                          <a:latin typeface="Baskerville Old Face" pitchFamily="18" charset="0"/>
                        </a:rPr>
                        <a:t>1.3%</a:t>
                      </a:r>
                      <a:endParaRPr lang="en-US" dirty="0">
                        <a:latin typeface="Baskerville Old Face" pitchFamily="18" charset="0"/>
                      </a:endParaRPr>
                    </a:p>
                  </a:txBody>
                  <a:tcPr/>
                </a:tc>
              </a:tr>
              <a:tr h="476250">
                <a:tc>
                  <a:txBody>
                    <a:bodyPr/>
                    <a:lstStyle/>
                    <a:p>
                      <a:pPr algn="ctr"/>
                      <a:r>
                        <a:rPr lang="en-US" dirty="0" smtClean="0">
                          <a:latin typeface="Baskerville Old Face" pitchFamily="18" charset="0"/>
                        </a:rPr>
                        <a:t>Pacific Islander</a:t>
                      </a:r>
                      <a:endParaRPr lang="en-US" dirty="0">
                        <a:latin typeface="Baskerville Old Face" pitchFamily="18" charset="0"/>
                      </a:endParaRPr>
                    </a:p>
                  </a:txBody>
                  <a:tcPr/>
                </a:tc>
                <a:tc>
                  <a:txBody>
                    <a:bodyPr/>
                    <a:lstStyle/>
                    <a:p>
                      <a:pPr algn="ctr"/>
                      <a:r>
                        <a:rPr lang="en-US" dirty="0" smtClean="0">
                          <a:latin typeface="Baskerville Old Face" pitchFamily="18" charset="0"/>
                        </a:rPr>
                        <a:t>0</a:t>
                      </a:r>
                      <a:endParaRPr lang="en-US" dirty="0">
                        <a:latin typeface="Baskerville Old Face" pitchFamily="18" charset="0"/>
                      </a:endParaRPr>
                    </a:p>
                  </a:txBody>
                  <a:tcPr/>
                </a:tc>
                <a:tc>
                  <a:txBody>
                    <a:bodyPr/>
                    <a:lstStyle/>
                    <a:p>
                      <a:pPr algn="ctr"/>
                      <a:r>
                        <a:rPr lang="en-US" dirty="0" smtClean="0">
                          <a:latin typeface="Baskerville Old Face" pitchFamily="18" charset="0"/>
                        </a:rPr>
                        <a:t>0.0%</a:t>
                      </a:r>
                      <a:endParaRPr lang="en-US" dirty="0">
                        <a:latin typeface="Baskerville Old Face" pitchFamily="18" charset="0"/>
                      </a:endParaRPr>
                    </a:p>
                  </a:txBody>
                  <a:tcPr/>
                </a:tc>
              </a:tr>
              <a:tr h="476250">
                <a:tc>
                  <a:txBody>
                    <a:bodyPr/>
                    <a:lstStyle/>
                    <a:p>
                      <a:pPr algn="ctr"/>
                      <a:r>
                        <a:rPr lang="en-US" dirty="0" smtClean="0">
                          <a:latin typeface="Baskerville Old Face" pitchFamily="18" charset="0"/>
                        </a:rPr>
                        <a:t>Two</a:t>
                      </a:r>
                      <a:r>
                        <a:rPr lang="en-US" baseline="0" dirty="0" smtClean="0">
                          <a:latin typeface="Baskerville Old Face" pitchFamily="18" charset="0"/>
                        </a:rPr>
                        <a:t> or More Races</a:t>
                      </a:r>
                      <a:endParaRPr lang="en-US" dirty="0">
                        <a:latin typeface="Baskerville Old Face" pitchFamily="18" charset="0"/>
                      </a:endParaRPr>
                    </a:p>
                  </a:txBody>
                  <a:tcPr/>
                </a:tc>
                <a:tc>
                  <a:txBody>
                    <a:bodyPr/>
                    <a:lstStyle/>
                    <a:p>
                      <a:pPr algn="ctr"/>
                      <a:r>
                        <a:rPr lang="en-US" dirty="0" smtClean="0">
                          <a:latin typeface="Baskerville Old Face" pitchFamily="18" charset="0"/>
                        </a:rPr>
                        <a:t>0</a:t>
                      </a:r>
                      <a:endParaRPr lang="en-US" dirty="0">
                        <a:latin typeface="Baskerville Old Face" pitchFamily="18" charset="0"/>
                      </a:endParaRPr>
                    </a:p>
                  </a:txBody>
                  <a:tcPr/>
                </a:tc>
                <a:tc>
                  <a:txBody>
                    <a:bodyPr/>
                    <a:lstStyle/>
                    <a:p>
                      <a:pPr algn="ctr"/>
                      <a:r>
                        <a:rPr lang="en-US" dirty="0" smtClean="0">
                          <a:latin typeface="Baskerville Old Face" pitchFamily="18" charset="0"/>
                        </a:rPr>
                        <a:t>0.0%</a:t>
                      </a:r>
                      <a:endParaRPr lang="en-US" dirty="0">
                        <a:latin typeface="Baskerville Old Face" pitchFamily="18" charset="0"/>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pPr algn="ctr"/>
            <a:r>
              <a:rPr lang="en-US" dirty="0" smtClean="0">
                <a:latin typeface="Baskerville Old Face" pitchFamily="18" charset="0"/>
              </a:rPr>
              <a:t>Additional Demographics for Shepherd High</a:t>
            </a:r>
            <a:endParaRPr lang="en-US" dirty="0">
              <a:latin typeface="Baskerville Old Face" pitchFamily="18" charset="0"/>
            </a:endParaRPr>
          </a:p>
        </p:txBody>
      </p:sp>
      <p:graphicFrame>
        <p:nvGraphicFramePr>
          <p:cNvPr id="5" name="Content Placeholder 4"/>
          <p:cNvGraphicFramePr>
            <a:graphicFrameLocks noGrp="1"/>
          </p:cNvGraphicFramePr>
          <p:nvPr>
            <p:ph idx="1"/>
          </p:nvPr>
        </p:nvGraphicFramePr>
        <p:xfrm>
          <a:off x="457200" y="2362200"/>
          <a:ext cx="8229600" cy="43129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dirty="0" smtClean="0">
                          <a:latin typeface="Baskerville Old Face" pitchFamily="18" charset="0"/>
                        </a:rPr>
                        <a:t>Title</a:t>
                      </a:r>
                      <a:endParaRPr lang="en-US" dirty="0">
                        <a:latin typeface="Baskerville Old Face" pitchFamily="18" charset="0"/>
                      </a:endParaRPr>
                    </a:p>
                  </a:txBody>
                  <a:tcPr/>
                </a:tc>
                <a:tc>
                  <a:txBody>
                    <a:bodyPr/>
                    <a:lstStyle/>
                    <a:p>
                      <a:pPr algn="ctr"/>
                      <a:r>
                        <a:rPr lang="en-US" dirty="0" smtClean="0">
                          <a:latin typeface="Baskerville Old Face" pitchFamily="18" charset="0"/>
                        </a:rPr>
                        <a:t>Count</a:t>
                      </a:r>
                      <a:endParaRPr lang="en-US" dirty="0">
                        <a:latin typeface="Baskerville Old Face" pitchFamily="18" charset="0"/>
                      </a:endParaRPr>
                    </a:p>
                  </a:txBody>
                  <a:tcPr/>
                </a:tc>
                <a:tc>
                  <a:txBody>
                    <a:bodyPr/>
                    <a:lstStyle/>
                    <a:p>
                      <a:pPr algn="ctr"/>
                      <a:r>
                        <a:rPr lang="en-US" dirty="0" smtClean="0">
                          <a:latin typeface="Baskerville Old Face" pitchFamily="18" charset="0"/>
                        </a:rPr>
                        <a:t>Percent</a:t>
                      </a:r>
                      <a:endParaRPr lang="en-US" dirty="0">
                        <a:latin typeface="Baskerville Old Face" pitchFamily="18" charset="0"/>
                      </a:endParaRPr>
                    </a:p>
                  </a:txBody>
                  <a:tcPr/>
                </a:tc>
              </a:tr>
              <a:tr h="370840">
                <a:tc>
                  <a:txBody>
                    <a:bodyPr/>
                    <a:lstStyle/>
                    <a:p>
                      <a:pPr algn="ctr"/>
                      <a:r>
                        <a:rPr lang="en-US" dirty="0" smtClean="0">
                          <a:latin typeface="Baskerville Old Face" pitchFamily="18" charset="0"/>
                        </a:rPr>
                        <a:t>Economically</a:t>
                      </a:r>
                      <a:r>
                        <a:rPr lang="en-US" baseline="0" dirty="0" smtClean="0">
                          <a:latin typeface="Baskerville Old Face" pitchFamily="18" charset="0"/>
                        </a:rPr>
                        <a:t> Disadvantaged</a:t>
                      </a:r>
                      <a:endParaRPr lang="en-US" dirty="0">
                        <a:latin typeface="Baskerville Old Face" pitchFamily="18" charset="0"/>
                      </a:endParaRPr>
                    </a:p>
                  </a:txBody>
                  <a:tcPr/>
                </a:tc>
                <a:tc>
                  <a:txBody>
                    <a:bodyPr/>
                    <a:lstStyle/>
                    <a:p>
                      <a:pPr algn="ctr"/>
                      <a:r>
                        <a:rPr lang="en-US" dirty="0" smtClean="0">
                          <a:latin typeface="Baskerville Old Face" pitchFamily="18" charset="0"/>
                        </a:rPr>
                        <a:t>327</a:t>
                      </a:r>
                      <a:endParaRPr lang="en-US" dirty="0">
                        <a:latin typeface="Baskerville Old Face" pitchFamily="18" charset="0"/>
                      </a:endParaRPr>
                    </a:p>
                  </a:txBody>
                  <a:tcPr/>
                </a:tc>
                <a:tc>
                  <a:txBody>
                    <a:bodyPr/>
                    <a:lstStyle/>
                    <a:p>
                      <a:pPr algn="ctr"/>
                      <a:r>
                        <a:rPr lang="en-US" dirty="0" smtClean="0">
                          <a:latin typeface="Baskerville Old Face" pitchFamily="18" charset="0"/>
                        </a:rPr>
                        <a:t>61.2%</a:t>
                      </a:r>
                      <a:endParaRPr lang="en-US" dirty="0">
                        <a:latin typeface="Baskerville Old Face" pitchFamily="18" charset="0"/>
                      </a:endParaRPr>
                    </a:p>
                  </a:txBody>
                  <a:tcPr/>
                </a:tc>
              </a:tr>
              <a:tr h="370840">
                <a:tc>
                  <a:txBody>
                    <a:bodyPr/>
                    <a:lstStyle/>
                    <a:p>
                      <a:pPr algn="ctr"/>
                      <a:r>
                        <a:rPr lang="en-US" dirty="0" smtClean="0">
                          <a:latin typeface="Baskerville Old Face" pitchFamily="18" charset="0"/>
                        </a:rPr>
                        <a:t>Non-Educationally Disadvantaged</a:t>
                      </a:r>
                      <a:endParaRPr lang="en-US" dirty="0">
                        <a:latin typeface="Baskerville Old Face" pitchFamily="18" charset="0"/>
                      </a:endParaRPr>
                    </a:p>
                  </a:txBody>
                  <a:tcPr/>
                </a:tc>
                <a:tc>
                  <a:txBody>
                    <a:bodyPr/>
                    <a:lstStyle/>
                    <a:p>
                      <a:pPr algn="ctr"/>
                      <a:r>
                        <a:rPr lang="en-US" dirty="0" smtClean="0">
                          <a:latin typeface="Baskerville Old Face" pitchFamily="18" charset="0"/>
                        </a:rPr>
                        <a:t>207</a:t>
                      </a:r>
                      <a:endParaRPr lang="en-US" dirty="0">
                        <a:latin typeface="Baskerville Old Face" pitchFamily="18" charset="0"/>
                      </a:endParaRPr>
                    </a:p>
                  </a:txBody>
                  <a:tcPr/>
                </a:tc>
                <a:tc>
                  <a:txBody>
                    <a:bodyPr/>
                    <a:lstStyle/>
                    <a:p>
                      <a:pPr algn="ctr"/>
                      <a:r>
                        <a:rPr lang="en-US" dirty="0" smtClean="0">
                          <a:latin typeface="Baskerville Old Face" pitchFamily="18" charset="0"/>
                        </a:rPr>
                        <a:t>38.8%</a:t>
                      </a:r>
                      <a:endParaRPr lang="en-US" dirty="0">
                        <a:latin typeface="Baskerville Old Face" pitchFamily="18" charset="0"/>
                      </a:endParaRPr>
                    </a:p>
                  </a:txBody>
                  <a:tcPr/>
                </a:tc>
              </a:tr>
              <a:tr h="370840">
                <a:tc>
                  <a:txBody>
                    <a:bodyPr/>
                    <a:lstStyle/>
                    <a:p>
                      <a:pPr algn="ctr"/>
                      <a:r>
                        <a:rPr lang="en-US" dirty="0" smtClean="0">
                          <a:latin typeface="Baskerville Old Face" pitchFamily="18" charset="0"/>
                        </a:rPr>
                        <a:t>Limited</a:t>
                      </a:r>
                      <a:r>
                        <a:rPr lang="en-US" baseline="0" dirty="0" smtClean="0">
                          <a:latin typeface="Baskerville Old Face" pitchFamily="18" charset="0"/>
                        </a:rPr>
                        <a:t> English Proficient (LEP)</a:t>
                      </a:r>
                      <a:endParaRPr lang="en-US" dirty="0">
                        <a:latin typeface="Baskerville Old Face" pitchFamily="18" charset="0"/>
                      </a:endParaRPr>
                    </a:p>
                  </a:txBody>
                  <a:tcPr/>
                </a:tc>
                <a:tc>
                  <a:txBody>
                    <a:bodyPr/>
                    <a:lstStyle/>
                    <a:p>
                      <a:pPr algn="ctr"/>
                      <a:r>
                        <a:rPr lang="en-US" dirty="0" smtClean="0">
                          <a:latin typeface="Baskerville Old Face" pitchFamily="18" charset="0"/>
                        </a:rPr>
                        <a:t>19</a:t>
                      </a:r>
                      <a:endParaRPr lang="en-US" dirty="0">
                        <a:latin typeface="Baskerville Old Face" pitchFamily="18" charset="0"/>
                      </a:endParaRPr>
                    </a:p>
                  </a:txBody>
                  <a:tcPr/>
                </a:tc>
                <a:tc>
                  <a:txBody>
                    <a:bodyPr/>
                    <a:lstStyle/>
                    <a:p>
                      <a:pPr algn="ctr"/>
                      <a:r>
                        <a:rPr lang="en-US" dirty="0" smtClean="0">
                          <a:latin typeface="Baskerville Old Face" pitchFamily="18" charset="0"/>
                        </a:rPr>
                        <a:t>3.6%</a:t>
                      </a:r>
                      <a:endParaRPr lang="en-US" dirty="0">
                        <a:latin typeface="Baskerville Old Face" pitchFamily="18" charset="0"/>
                      </a:endParaRPr>
                    </a:p>
                  </a:txBody>
                  <a:tcPr/>
                </a:tc>
              </a:tr>
              <a:tr h="370840">
                <a:tc>
                  <a:txBody>
                    <a:bodyPr/>
                    <a:lstStyle/>
                    <a:p>
                      <a:pPr algn="ctr"/>
                      <a:r>
                        <a:rPr lang="en-US" dirty="0" smtClean="0">
                          <a:latin typeface="Baskerville Old Face" pitchFamily="18" charset="0"/>
                        </a:rPr>
                        <a:t>Students w/Disciplinary</a:t>
                      </a:r>
                      <a:r>
                        <a:rPr lang="en-US" baseline="0" dirty="0" smtClean="0">
                          <a:latin typeface="Baskerville Old Face" pitchFamily="18" charset="0"/>
                        </a:rPr>
                        <a:t> Placement</a:t>
                      </a:r>
                      <a:endParaRPr lang="en-US" dirty="0">
                        <a:latin typeface="Baskerville Old Face" pitchFamily="18" charset="0"/>
                      </a:endParaRPr>
                    </a:p>
                  </a:txBody>
                  <a:tcPr/>
                </a:tc>
                <a:tc>
                  <a:txBody>
                    <a:bodyPr/>
                    <a:lstStyle/>
                    <a:p>
                      <a:pPr algn="ctr"/>
                      <a:r>
                        <a:rPr lang="en-US" dirty="0" smtClean="0">
                          <a:latin typeface="Baskerville Old Face" pitchFamily="18" charset="0"/>
                        </a:rPr>
                        <a:t>16</a:t>
                      </a:r>
                      <a:endParaRPr lang="en-US" dirty="0">
                        <a:latin typeface="Baskerville Old Face" pitchFamily="18" charset="0"/>
                      </a:endParaRPr>
                    </a:p>
                  </a:txBody>
                  <a:tcPr/>
                </a:tc>
                <a:tc>
                  <a:txBody>
                    <a:bodyPr/>
                    <a:lstStyle/>
                    <a:p>
                      <a:pPr algn="ctr"/>
                      <a:r>
                        <a:rPr lang="en-US" dirty="0" smtClean="0">
                          <a:latin typeface="Baskerville Old Face" pitchFamily="18" charset="0"/>
                        </a:rPr>
                        <a:t>2.8%</a:t>
                      </a:r>
                    </a:p>
                  </a:txBody>
                  <a:tcPr/>
                </a:tc>
              </a:tr>
              <a:tr h="370840">
                <a:tc>
                  <a:txBody>
                    <a:bodyPr/>
                    <a:lstStyle/>
                    <a:p>
                      <a:pPr algn="ctr"/>
                      <a:r>
                        <a:rPr lang="en-US" dirty="0" smtClean="0">
                          <a:latin typeface="Baskerville Old Face" pitchFamily="18" charset="0"/>
                        </a:rPr>
                        <a:t>At-Risk</a:t>
                      </a:r>
                      <a:endParaRPr lang="en-US" dirty="0">
                        <a:latin typeface="Baskerville Old Face" pitchFamily="18" charset="0"/>
                      </a:endParaRPr>
                    </a:p>
                  </a:txBody>
                  <a:tcPr/>
                </a:tc>
                <a:tc>
                  <a:txBody>
                    <a:bodyPr/>
                    <a:lstStyle/>
                    <a:p>
                      <a:pPr algn="ctr"/>
                      <a:r>
                        <a:rPr lang="en-US" dirty="0" smtClean="0">
                          <a:latin typeface="Baskerville Old Face" pitchFamily="18" charset="0"/>
                        </a:rPr>
                        <a:t>294</a:t>
                      </a:r>
                      <a:endParaRPr lang="en-US" dirty="0">
                        <a:latin typeface="Baskerville Old Face" pitchFamily="18" charset="0"/>
                      </a:endParaRPr>
                    </a:p>
                  </a:txBody>
                  <a:tcPr/>
                </a:tc>
                <a:tc>
                  <a:txBody>
                    <a:bodyPr/>
                    <a:lstStyle/>
                    <a:p>
                      <a:pPr algn="ctr"/>
                      <a:r>
                        <a:rPr lang="en-US" dirty="0" smtClean="0">
                          <a:latin typeface="Baskerville Old Face" pitchFamily="18" charset="0"/>
                        </a:rPr>
                        <a:t>55.1%</a:t>
                      </a:r>
                      <a:endParaRPr lang="en-US" dirty="0">
                        <a:latin typeface="Baskerville Old Face" pitchFamily="18" charset="0"/>
                      </a:endParaRPr>
                    </a:p>
                  </a:txBody>
                  <a:tcPr/>
                </a:tc>
              </a:tr>
              <a:tr h="370840">
                <a:tc>
                  <a:txBody>
                    <a:bodyPr/>
                    <a:lstStyle/>
                    <a:p>
                      <a:pPr algn="ctr"/>
                      <a:r>
                        <a:rPr lang="en-US" dirty="0" smtClean="0">
                          <a:latin typeface="Baskerville Old Face" pitchFamily="18" charset="0"/>
                        </a:rPr>
                        <a:t>Mobility</a:t>
                      </a:r>
                      <a:endParaRPr lang="en-US" dirty="0">
                        <a:latin typeface="Baskerville Old Face" pitchFamily="18" charset="0"/>
                      </a:endParaRPr>
                    </a:p>
                  </a:txBody>
                  <a:tcPr/>
                </a:tc>
                <a:tc>
                  <a:txBody>
                    <a:bodyPr/>
                    <a:lstStyle/>
                    <a:p>
                      <a:pPr algn="ctr"/>
                      <a:r>
                        <a:rPr lang="en-US" dirty="0" smtClean="0">
                          <a:latin typeface="Baskerville Old Face" pitchFamily="18" charset="0"/>
                        </a:rPr>
                        <a:t>100</a:t>
                      </a:r>
                      <a:endParaRPr lang="en-US" dirty="0">
                        <a:latin typeface="Baskerville Old Face" pitchFamily="18" charset="0"/>
                      </a:endParaRPr>
                    </a:p>
                  </a:txBody>
                  <a:tcPr/>
                </a:tc>
                <a:tc>
                  <a:txBody>
                    <a:bodyPr/>
                    <a:lstStyle/>
                    <a:p>
                      <a:pPr algn="ctr"/>
                      <a:r>
                        <a:rPr lang="en-US" dirty="0" smtClean="0">
                          <a:latin typeface="Baskerville Old Face" pitchFamily="18" charset="0"/>
                        </a:rPr>
                        <a:t>17.5%</a:t>
                      </a:r>
                      <a:endParaRPr lang="en-US" dirty="0">
                        <a:latin typeface="Baskerville Old Face" pitchFamily="18" charset="0"/>
                      </a:endParaRPr>
                    </a:p>
                  </a:txBody>
                  <a:tcPr/>
                </a:tc>
              </a:tr>
              <a:tr h="370840">
                <a:tc>
                  <a:txBody>
                    <a:bodyPr/>
                    <a:lstStyle/>
                    <a:p>
                      <a:pPr algn="ctr"/>
                      <a:r>
                        <a:rPr lang="en-US" dirty="0" smtClean="0">
                          <a:latin typeface="Baskerville Old Face" pitchFamily="18" charset="0"/>
                        </a:rPr>
                        <a:t>Number of Students per Teacher</a:t>
                      </a:r>
                      <a:endParaRPr lang="en-US" dirty="0">
                        <a:latin typeface="Baskerville Old Face" pitchFamily="18" charset="0"/>
                      </a:endParaRPr>
                    </a:p>
                  </a:txBody>
                  <a:tcPr/>
                </a:tc>
                <a:tc>
                  <a:txBody>
                    <a:bodyPr/>
                    <a:lstStyle/>
                    <a:p>
                      <a:pPr algn="ctr"/>
                      <a:r>
                        <a:rPr lang="en-US" dirty="0" smtClean="0">
                          <a:latin typeface="Baskerville Old Face" pitchFamily="18" charset="0"/>
                        </a:rPr>
                        <a:t>12.2</a:t>
                      </a:r>
                      <a:endParaRPr lang="en-US" dirty="0">
                        <a:latin typeface="Baskerville Old Face" pitchFamily="18" charset="0"/>
                      </a:endParaRPr>
                    </a:p>
                  </a:txBody>
                  <a:tcPr/>
                </a:tc>
                <a:tc>
                  <a:txBody>
                    <a:bodyPr/>
                    <a:lstStyle/>
                    <a:p>
                      <a:pPr algn="ctr"/>
                      <a:r>
                        <a:rPr lang="en-US" dirty="0" smtClean="0">
                          <a:latin typeface="Baskerville Old Face" pitchFamily="18" charset="0"/>
                        </a:rPr>
                        <a:t>n/a</a:t>
                      </a:r>
                      <a:endParaRPr lang="en-US" dirty="0">
                        <a:latin typeface="Baskerville Old Face" pitchFamily="18" charset="0"/>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itchFamily="18" charset="0"/>
              </a:rPr>
              <a:t>Staff Size</a:t>
            </a:r>
            <a:endParaRPr lang="en-US" dirty="0">
              <a:latin typeface="Baskerville Old Face" pitchFamily="18" charset="0"/>
            </a:endParaRPr>
          </a:p>
        </p:txBody>
      </p:sp>
      <p:graphicFrame>
        <p:nvGraphicFramePr>
          <p:cNvPr id="6" name="Content Placeholder 5"/>
          <p:cNvGraphicFramePr>
            <a:graphicFrameLocks noGrp="1"/>
          </p:cNvGraphicFramePr>
          <p:nvPr>
            <p:ph idx="1"/>
          </p:nvPr>
        </p:nvGraphicFramePr>
        <p:xfrm>
          <a:off x="381000" y="1828800"/>
          <a:ext cx="8382000" cy="2895600"/>
        </p:xfrm>
        <a:graphic>
          <a:graphicData uri="http://schemas.openxmlformats.org/drawingml/2006/table">
            <a:tbl>
              <a:tblPr firstRow="1" bandRow="1">
                <a:tableStyleId>{5C22544A-7EE6-4342-B048-85BDC9FD1C3A}</a:tableStyleId>
              </a:tblPr>
              <a:tblGrid>
                <a:gridCol w="2794000"/>
                <a:gridCol w="2794000"/>
                <a:gridCol w="2794000"/>
              </a:tblGrid>
              <a:tr h="579120">
                <a:tc>
                  <a:txBody>
                    <a:bodyPr/>
                    <a:lstStyle/>
                    <a:p>
                      <a:pPr algn="ctr"/>
                      <a:r>
                        <a:rPr lang="en-US" dirty="0" smtClean="0">
                          <a:latin typeface="Baskerville Old Face" pitchFamily="18" charset="0"/>
                        </a:rPr>
                        <a:t>Staff</a:t>
                      </a:r>
                      <a:endParaRPr lang="en-US" dirty="0">
                        <a:latin typeface="Baskerville Old Face" pitchFamily="18" charset="0"/>
                      </a:endParaRPr>
                    </a:p>
                  </a:txBody>
                  <a:tcPr/>
                </a:tc>
                <a:tc>
                  <a:txBody>
                    <a:bodyPr/>
                    <a:lstStyle/>
                    <a:p>
                      <a:pPr algn="ctr"/>
                      <a:r>
                        <a:rPr lang="en-US" dirty="0" smtClean="0">
                          <a:latin typeface="Baskerville Old Face" pitchFamily="18" charset="0"/>
                        </a:rPr>
                        <a:t>Count</a:t>
                      </a:r>
                      <a:endParaRPr lang="en-US" dirty="0">
                        <a:latin typeface="Baskerville Old Face" pitchFamily="18" charset="0"/>
                      </a:endParaRPr>
                    </a:p>
                  </a:txBody>
                  <a:tcPr/>
                </a:tc>
                <a:tc>
                  <a:txBody>
                    <a:bodyPr/>
                    <a:lstStyle/>
                    <a:p>
                      <a:pPr algn="ctr"/>
                      <a:r>
                        <a:rPr lang="en-US" dirty="0" smtClean="0">
                          <a:latin typeface="Baskerville Old Face" pitchFamily="18" charset="0"/>
                        </a:rPr>
                        <a:t>Percent</a:t>
                      </a:r>
                      <a:endParaRPr lang="en-US" dirty="0">
                        <a:latin typeface="Baskerville Old Face" pitchFamily="18" charset="0"/>
                      </a:endParaRPr>
                    </a:p>
                  </a:txBody>
                  <a:tcPr/>
                </a:tc>
              </a:tr>
              <a:tr h="579120">
                <a:tc>
                  <a:txBody>
                    <a:bodyPr/>
                    <a:lstStyle/>
                    <a:p>
                      <a:pPr algn="ctr"/>
                      <a:r>
                        <a:rPr lang="en-US" dirty="0" smtClean="0">
                          <a:latin typeface="Baskerville Old Face" pitchFamily="18" charset="0"/>
                        </a:rPr>
                        <a:t>Teachers</a:t>
                      </a:r>
                      <a:endParaRPr lang="en-US" dirty="0">
                        <a:latin typeface="Baskerville Old Face" pitchFamily="18" charset="0"/>
                      </a:endParaRPr>
                    </a:p>
                  </a:txBody>
                  <a:tcPr/>
                </a:tc>
                <a:tc>
                  <a:txBody>
                    <a:bodyPr/>
                    <a:lstStyle/>
                    <a:p>
                      <a:pPr algn="ctr"/>
                      <a:r>
                        <a:rPr lang="en-US" dirty="0" smtClean="0">
                          <a:latin typeface="Baskerville Old Face" pitchFamily="18" charset="0"/>
                        </a:rPr>
                        <a:t>43.6</a:t>
                      </a:r>
                      <a:endParaRPr lang="en-US" dirty="0">
                        <a:latin typeface="Baskerville Old Face" pitchFamily="18" charset="0"/>
                      </a:endParaRPr>
                    </a:p>
                  </a:txBody>
                  <a:tcPr/>
                </a:tc>
                <a:tc>
                  <a:txBody>
                    <a:bodyPr/>
                    <a:lstStyle/>
                    <a:p>
                      <a:pPr algn="ctr"/>
                      <a:r>
                        <a:rPr lang="en-US" dirty="0" smtClean="0">
                          <a:latin typeface="Baskerville Old Face" pitchFamily="18" charset="0"/>
                        </a:rPr>
                        <a:t>81.2%</a:t>
                      </a:r>
                      <a:endParaRPr lang="en-US" dirty="0">
                        <a:latin typeface="Baskerville Old Face" pitchFamily="18" charset="0"/>
                      </a:endParaRPr>
                    </a:p>
                  </a:txBody>
                  <a:tcPr/>
                </a:tc>
              </a:tr>
              <a:tr h="579120">
                <a:tc>
                  <a:txBody>
                    <a:bodyPr/>
                    <a:lstStyle/>
                    <a:p>
                      <a:pPr algn="ctr"/>
                      <a:r>
                        <a:rPr lang="en-US" dirty="0" smtClean="0">
                          <a:latin typeface="Baskerville Old Face" pitchFamily="18" charset="0"/>
                        </a:rPr>
                        <a:t>Professional Support</a:t>
                      </a:r>
                      <a:endParaRPr lang="en-US" dirty="0">
                        <a:latin typeface="Baskerville Old Face" pitchFamily="18" charset="0"/>
                      </a:endParaRPr>
                    </a:p>
                  </a:txBody>
                  <a:tcPr/>
                </a:tc>
                <a:tc>
                  <a:txBody>
                    <a:bodyPr/>
                    <a:lstStyle/>
                    <a:p>
                      <a:pPr algn="ctr"/>
                      <a:r>
                        <a:rPr lang="en-US" dirty="0" smtClean="0">
                          <a:latin typeface="Baskerville Old Face" pitchFamily="18" charset="0"/>
                        </a:rPr>
                        <a:t>3.1</a:t>
                      </a:r>
                      <a:endParaRPr lang="en-US" dirty="0">
                        <a:latin typeface="Baskerville Old Face" pitchFamily="18" charset="0"/>
                      </a:endParaRPr>
                    </a:p>
                  </a:txBody>
                  <a:tcPr/>
                </a:tc>
                <a:tc>
                  <a:txBody>
                    <a:bodyPr/>
                    <a:lstStyle/>
                    <a:p>
                      <a:pPr algn="ctr"/>
                      <a:r>
                        <a:rPr lang="en-US" dirty="0" smtClean="0">
                          <a:latin typeface="Baskerville Old Face" pitchFamily="18" charset="0"/>
                        </a:rPr>
                        <a:t>5.7%</a:t>
                      </a:r>
                      <a:endParaRPr lang="en-US" dirty="0">
                        <a:latin typeface="Baskerville Old Face" pitchFamily="18" charset="0"/>
                      </a:endParaRPr>
                    </a:p>
                  </a:txBody>
                  <a:tcPr/>
                </a:tc>
              </a:tr>
              <a:tr h="579120">
                <a:tc>
                  <a:txBody>
                    <a:bodyPr/>
                    <a:lstStyle/>
                    <a:p>
                      <a:pPr algn="ctr"/>
                      <a:r>
                        <a:rPr lang="en-US" dirty="0" smtClean="0">
                          <a:latin typeface="Baskerville Old Face" pitchFamily="18" charset="0"/>
                        </a:rPr>
                        <a:t>Campus Administrators</a:t>
                      </a:r>
                      <a:endParaRPr lang="en-US" dirty="0">
                        <a:latin typeface="Baskerville Old Face" pitchFamily="18" charset="0"/>
                      </a:endParaRPr>
                    </a:p>
                  </a:txBody>
                  <a:tcPr/>
                </a:tc>
                <a:tc>
                  <a:txBody>
                    <a:bodyPr/>
                    <a:lstStyle/>
                    <a:p>
                      <a:pPr algn="ctr"/>
                      <a:r>
                        <a:rPr lang="en-US" dirty="0" smtClean="0">
                          <a:latin typeface="Baskerville Old Face" pitchFamily="18" charset="0"/>
                        </a:rPr>
                        <a:t>2.0</a:t>
                      </a:r>
                      <a:endParaRPr lang="en-US" dirty="0">
                        <a:latin typeface="Baskerville Old Face" pitchFamily="18" charset="0"/>
                      </a:endParaRPr>
                    </a:p>
                  </a:txBody>
                  <a:tcPr/>
                </a:tc>
                <a:tc>
                  <a:txBody>
                    <a:bodyPr/>
                    <a:lstStyle/>
                    <a:p>
                      <a:pPr algn="ctr"/>
                      <a:r>
                        <a:rPr lang="en-US" dirty="0" smtClean="0">
                          <a:latin typeface="Baskerville Old Face" pitchFamily="18" charset="0"/>
                        </a:rPr>
                        <a:t>3.7%</a:t>
                      </a:r>
                      <a:endParaRPr lang="en-US" dirty="0">
                        <a:latin typeface="Baskerville Old Face" pitchFamily="18" charset="0"/>
                      </a:endParaRPr>
                    </a:p>
                  </a:txBody>
                  <a:tcPr/>
                </a:tc>
              </a:tr>
              <a:tr h="579120">
                <a:tc>
                  <a:txBody>
                    <a:bodyPr/>
                    <a:lstStyle/>
                    <a:p>
                      <a:pPr algn="ctr"/>
                      <a:r>
                        <a:rPr lang="en-US" dirty="0" smtClean="0">
                          <a:latin typeface="Baskerville Old Face" pitchFamily="18" charset="0"/>
                        </a:rPr>
                        <a:t>Educational</a:t>
                      </a:r>
                      <a:r>
                        <a:rPr lang="en-US" baseline="0" dirty="0" smtClean="0">
                          <a:latin typeface="Baskerville Old Face" pitchFamily="18" charset="0"/>
                        </a:rPr>
                        <a:t> Aids</a:t>
                      </a:r>
                      <a:endParaRPr lang="en-US" dirty="0">
                        <a:latin typeface="Baskerville Old Face" pitchFamily="18" charset="0"/>
                      </a:endParaRPr>
                    </a:p>
                  </a:txBody>
                  <a:tcPr/>
                </a:tc>
                <a:tc>
                  <a:txBody>
                    <a:bodyPr/>
                    <a:lstStyle/>
                    <a:p>
                      <a:pPr algn="ctr"/>
                      <a:r>
                        <a:rPr lang="en-US" dirty="0" smtClean="0">
                          <a:latin typeface="Baskerville Old Face" pitchFamily="18" charset="0"/>
                        </a:rPr>
                        <a:t>5.0</a:t>
                      </a:r>
                      <a:endParaRPr lang="en-US" dirty="0">
                        <a:latin typeface="Baskerville Old Face" pitchFamily="18" charset="0"/>
                      </a:endParaRPr>
                    </a:p>
                  </a:txBody>
                  <a:tcPr/>
                </a:tc>
                <a:tc>
                  <a:txBody>
                    <a:bodyPr/>
                    <a:lstStyle/>
                    <a:p>
                      <a:pPr algn="ctr"/>
                      <a:r>
                        <a:rPr lang="en-US" dirty="0" smtClean="0">
                          <a:latin typeface="Baskerville Old Face" pitchFamily="18" charset="0"/>
                        </a:rPr>
                        <a:t>9.3%</a:t>
                      </a:r>
                      <a:endParaRPr lang="en-US" dirty="0">
                        <a:latin typeface="Baskerville Old Face" pitchFamily="18" charset="0"/>
                      </a:endParaRP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itchFamily="18" charset="0"/>
              </a:rPr>
              <a:t>Teachers Ethnicity and Sex</a:t>
            </a:r>
            <a:endParaRPr lang="en-US" dirty="0">
              <a:latin typeface="Baskerville Old Face" pitchFamily="18" charset="0"/>
            </a:endParaRPr>
          </a:p>
        </p:txBody>
      </p:sp>
      <p:graphicFrame>
        <p:nvGraphicFramePr>
          <p:cNvPr id="4" name="Content Placeholder 3"/>
          <p:cNvGraphicFramePr>
            <a:graphicFrameLocks noGrp="1"/>
          </p:cNvGraphicFramePr>
          <p:nvPr>
            <p:ph idx="1"/>
          </p:nvPr>
        </p:nvGraphicFramePr>
        <p:xfrm>
          <a:off x="457200" y="2057400"/>
          <a:ext cx="8305800" cy="4191000"/>
        </p:xfrm>
        <a:graphic>
          <a:graphicData uri="http://schemas.openxmlformats.org/drawingml/2006/table">
            <a:tbl>
              <a:tblPr firstRow="1" bandRow="1">
                <a:tableStyleId>{5C22544A-7EE6-4342-B048-85BDC9FD1C3A}</a:tableStyleId>
              </a:tblPr>
              <a:tblGrid>
                <a:gridCol w="2768600"/>
                <a:gridCol w="2768600"/>
                <a:gridCol w="2768600"/>
              </a:tblGrid>
              <a:tr h="419100">
                <a:tc>
                  <a:txBody>
                    <a:bodyPr/>
                    <a:lstStyle/>
                    <a:p>
                      <a:pPr algn="ctr"/>
                      <a:r>
                        <a:rPr lang="en-US" dirty="0" smtClean="0">
                          <a:latin typeface="Baskerville Old Face" pitchFamily="18" charset="0"/>
                        </a:rPr>
                        <a:t>Ethnicity</a:t>
                      </a:r>
                      <a:r>
                        <a:rPr lang="en-US" baseline="0" dirty="0" smtClean="0">
                          <a:latin typeface="Baskerville Old Face" pitchFamily="18" charset="0"/>
                        </a:rPr>
                        <a:t> and Sex</a:t>
                      </a:r>
                      <a:endParaRPr lang="en-US" dirty="0">
                        <a:latin typeface="Baskerville Old Face" pitchFamily="18" charset="0"/>
                      </a:endParaRPr>
                    </a:p>
                  </a:txBody>
                  <a:tcPr/>
                </a:tc>
                <a:tc>
                  <a:txBody>
                    <a:bodyPr/>
                    <a:lstStyle/>
                    <a:p>
                      <a:pPr algn="ctr"/>
                      <a:r>
                        <a:rPr lang="en-US" dirty="0" smtClean="0">
                          <a:latin typeface="Baskerville Old Face" pitchFamily="18" charset="0"/>
                        </a:rPr>
                        <a:t>Count</a:t>
                      </a:r>
                      <a:endParaRPr lang="en-US" dirty="0">
                        <a:latin typeface="Baskerville Old Face" pitchFamily="18" charset="0"/>
                      </a:endParaRPr>
                    </a:p>
                  </a:txBody>
                  <a:tcPr/>
                </a:tc>
                <a:tc>
                  <a:txBody>
                    <a:bodyPr/>
                    <a:lstStyle/>
                    <a:p>
                      <a:pPr algn="ctr"/>
                      <a:r>
                        <a:rPr lang="en-US" dirty="0" smtClean="0">
                          <a:latin typeface="Baskerville Old Face" pitchFamily="18" charset="0"/>
                        </a:rPr>
                        <a:t>Percent</a:t>
                      </a:r>
                      <a:endParaRPr lang="en-US" dirty="0">
                        <a:latin typeface="Baskerville Old Face" pitchFamily="18" charset="0"/>
                      </a:endParaRPr>
                    </a:p>
                  </a:txBody>
                  <a:tcPr/>
                </a:tc>
              </a:tr>
              <a:tr h="419100">
                <a:tc>
                  <a:txBody>
                    <a:bodyPr/>
                    <a:lstStyle/>
                    <a:p>
                      <a:pPr algn="ctr"/>
                      <a:r>
                        <a:rPr lang="en-US" dirty="0" smtClean="0">
                          <a:latin typeface="Baskerville Old Face" pitchFamily="18" charset="0"/>
                        </a:rPr>
                        <a:t>African American</a:t>
                      </a:r>
                      <a:endParaRPr lang="en-US" dirty="0">
                        <a:latin typeface="Baskerville Old Face" pitchFamily="18" charset="0"/>
                      </a:endParaRPr>
                    </a:p>
                  </a:txBody>
                  <a:tcPr/>
                </a:tc>
                <a:tc>
                  <a:txBody>
                    <a:bodyPr/>
                    <a:lstStyle/>
                    <a:p>
                      <a:pPr algn="ctr"/>
                      <a:r>
                        <a:rPr lang="en-US" dirty="0" smtClean="0">
                          <a:latin typeface="Baskerville Old Face" pitchFamily="18" charset="0"/>
                        </a:rPr>
                        <a:t>0</a:t>
                      </a:r>
                      <a:endParaRPr lang="en-US" dirty="0">
                        <a:latin typeface="Baskerville Old Face" pitchFamily="18" charset="0"/>
                      </a:endParaRPr>
                    </a:p>
                  </a:txBody>
                  <a:tcPr/>
                </a:tc>
                <a:tc>
                  <a:txBody>
                    <a:bodyPr/>
                    <a:lstStyle/>
                    <a:p>
                      <a:pPr algn="ctr"/>
                      <a:r>
                        <a:rPr lang="en-US" dirty="0" smtClean="0">
                          <a:latin typeface="Baskerville Old Face" pitchFamily="18" charset="0"/>
                        </a:rPr>
                        <a:t>0</a:t>
                      </a:r>
                      <a:endParaRPr lang="en-US" dirty="0">
                        <a:latin typeface="Baskerville Old Face" pitchFamily="18" charset="0"/>
                      </a:endParaRPr>
                    </a:p>
                  </a:txBody>
                  <a:tcPr/>
                </a:tc>
              </a:tr>
              <a:tr h="419100">
                <a:tc>
                  <a:txBody>
                    <a:bodyPr/>
                    <a:lstStyle/>
                    <a:p>
                      <a:pPr algn="ctr"/>
                      <a:r>
                        <a:rPr lang="en-US" dirty="0" smtClean="0">
                          <a:latin typeface="Baskerville Old Face" pitchFamily="18" charset="0"/>
                        </a:rPr>
                        <a:t>Hispanic</a:t>
                      </a:r>
                      <a:endParaRPr lang="en-US" dirty="0">
                        <a:latin typeface="Baskerville Old Face" pitchFamily="18" charset="0"/>
                      </a:endParaRPr>
                    </a:p>
                  </a:txBody>
                  <a:tcPr/>
                </a:tc>
                <a:tc>
                  <a:txBody>
                    <a:bodyPr/>
                    <a:lstStyle/>
                    <a:p>
                      <a:pPr algn="ctr"/>
                      <a:r>
                        <a:rPr lang="en-US" dirty="0" smtClean="0">
                          <a:latin typeface="Baskerville Old Face" pitchFamily="18" charset="0"/>
                        </a:rPr>
                        <a:t>1.0</a:t>
                      </a:r>
                      <a:endParaRPr lang="en-US" dirty="0">
                        <a:latin typeface="Baskerville Old Face" pitchFamily="18" charset="0"/>
                      </a:endParaRPr>
                    </a:p>
                  </a:txBody>
                  <a:tcPr/>
                </a:tc>
                <a:tc>
                  <a:txBody>
                    <a:bodyPr/>
                    <a:lstStyle/>
                    <a:p>
                      <a:pPr algn="ctr"/>
                      <a:r>
                        <a:rPr lang="en-US" dirty="0" smtClean="0">
                          <a:latin typeface="Baskerville Old Face" pitchFamily="18" charset="0"/>
                        </a:rPr>
                        <a:t>2.3%</a:t>
                      </a:r>
                      <a:endParaRPr lang="en-US" dirty="0">
                        <a:latin typeface="Baskerville Old Face" pitchFamily="18" charset="0"/>
                      </a:endParaRPr>
                    </a:p>
                  </a:txBody>
                  <a:tcPr/>
                </a:tc>
              </a:tr>
              <a:tr h="419100">
                <a:tc>
                  <a:txBody>
                    <a:bodyPr/>
                    <a:lstStyle/>
                    <a:p>
                      <a:pPr algn="ctr"/>
                      <a:r>
                        <a:rPr lang="en-US" dirty="0" smtClean="0">
                          <a:latin typeface="Baskerville Old Face" pitchFamily="18" charset="0"/>
                        </a:rPr>
                        <a:t>White</a:t>
                      </a:r>
                      <a:endParaRPr lang="en-US" dirty="0">
                        <a:latin typeface="Baskerville Old Face" pitchFamily="18" charset="0"/>
                      </a:endParaRPr>
                    </a:p>
                  </a:txBody>
                  <a:tcPr/>
                </a:tc>
                <a:tc>
                  <a:txBody>
                    <a:bodyPr/>
                    <a:lstStyle/>
                    <a:p>
                      <a:pPr algn="ctr"/>
                      <a:r>
                        <a:rPr lang="en-US" dirty="0" smtClean="0">
                          <a:latin typeface="Baskerville Old Face" pitchFamily="18" charset="0"/>
                        </a:rPr>
                        <a:t>42.6</a:t>
                      </a:r>
                      <a:endParaRPr lang="en-US" dirty="0">
                        <a:latin typeface="Baskerville Old Face" pitchFamily="18" charset="0"/>
                      </a:endParaRPr>
                    </a:p>
                  </a:txBody>
                  <a:tcPr/>
                </a:tc>
                <a:tc>
                  <a:txBody>
                    <a:bodyPr/>
                    <a:lstStyle/>
                    <a:p>
                      <a:pPr algn="ctr"/>
                      <a:r>
                        <a:rPr lang="en-US" dirty="0" smtClean="0">
                          <a:latin typeface="Baskerville Old Face" pitchFamily="18" charset="0"/>
                        </a:rPr>
                        <a:t>97.7%</a:t>
                      </a:r>
                      <a:endParaRPr lang="en-US" dirty="0">
                        <a:latin typeface="Baskerville Old Face" pitchFamily="18" charset="0"/>
                      </a:endParaRPr>
                    </a:p>
                  </a:txBody>
                  <a:tcPr/>
                </a:tc>
              </a:tr>
              <a:tr h="419100">
                <a:tc>
                  <a:txBody>
                    <a:bodyPr/>
                    <a:lstStyle/>
                    <a:p>
                      <a:pPr algn="ctr"/>
                      <a:r>
                        <a:rPr lang="en-US" dirty="0" smtClean="0">
                          <a:latin typeface="Baskerville Old Face" pitchFamily="18" charset="0"/>
                        </a:rPr>
                        <a:t>American Indian</a:t>
                      </a:r>
                      <a:endParaRPr lang="en-US" dirty="0">
                        <a:latin typeface="Baskerville Old Face" pitchFamily="18" charset="0"/>
                      </a:endParaRPr>
                    </a:p>
                  </a:txBody>
                  <a:tcPr/>
                </a:tc>
                <a:tc>
                  <a:txBody>
                    <a:bodyPr/>
                    <a:lstStyle/>
                    <a:p>
                      <a:pPr algn="ctr"/>
                      <a:r>
                        <a:rPr lang="en-US" dirty="0" smtClean="0">
                          <a:latin typeface="Baskerville Old Face" pitchFamily="18" charset="0"/>
                        </a:rPr>
                        <a:t>0</a:t>
                      </a:r>
                      <a:endParaRPr lang="en-US" dirty="0">
                        <a:latin typeface="Baskerville Old Face" pitchFamily="18" charset="0"/>
                      </a:endParaRPr>
                    </a:p>
                  </a:txBody>
                  <a:tcPr/>
                </a:tc>
                <a:tc>
                  <a:txBody>
                    <a:bodyPr/>
                    <a:lstStyle/>
                    <a:p>
                      <a:pPr algn="ctr"/>
                      <a:r>
                        <a:rPr lang="en-US" dirty="0" smtClean="0">
                          <a:latin typeface="Baskerville Old Face" pitchFamily="18" charset="0"/>
                        </a:rPr>
                        <a:t>0.0%</a:t>
                      </a:r>
                    </a:p>
                  </a:txBody>
                  <a:tcPr/>
                </a:tc>
              </a:tr>
              <a:tr h="419100">
                <a:tc>
                  <a:txBody>
                    <a:bodyPr/>
                    <a:lstStyle/>
                    <a:p>
                      <a:pPr algn="ctr"/>
                      <a:r>
                        <a:rPr lang="en-US" dirty="0" smtClean="0">
                          <a:latin typeface="Baskerville Old Face" pitchFamily="18" charset="0"/>
                        </a:rPr>
                        <a:t>Asian</a:t>
                      </a:r>
                      <a:endParaRPr lang="en-US" dirty="0">
                        <a:latin typeface="Baskerville Old Face" pitchFamily="18" charset="0"/>
                      </a:endParaRPr>
                    </a:p>
                  </a:txBody>
                  <a:tcPr/>
                </a:tc>
                <a:tc>
                  <a:txBody>
                    <a:bodyPr/>
                    <a:lstStyle/>
                    <a:p>
                      <a:pPr algn="ctr"/>
                      <a:r>
                        <a:rPr lang="en-US" dirty="0" smtClean="0">
                          <a:latin typeface="Baskerville Old Face" pitchFamily="18" charset="0"/>
                        </a:rPr>
                        <a:t>0</a:t>
                      </a:r>
                      <a:endParaRPr lang="en-US" dirty="0">
                        <a:latin typeface="Baskerville Old Face" pitchFamily="18" charset="0"/>
                      </a:endParaRPr>
                    </a:p>
                  </a:txBody>
                  <a:tcPr/>
                </a:tc>
                <a:tc>
                  <a:txBody>
                    <a:bodyPr/>
                    <a:lstStyle/>
                    <a:p>
                      <a:pPr algn="ctr"/>
                      <a:r>
                        <a:rPr lang="en-US" dirty="0" smtClean="0">
                          <a:latin typeface="Baskerville Old Face" pitchFamily="18" charset="0"/>
                        </a:rPr>
                        <a:t>0.0%</a:t>
                      </a:r>
                      <a:endParaRPr lang="en-US" dirty="0">
                        <a:latin typeface="Baskerville Old Face" pitchFamily="18" charset="0"/>
                      </a:endParaRPr>
                    </a:p>
                  </a:txBody>
                  <a:tcPr/>
                </a:tc>
              </a:tr>
              <a:tr h="419100">
                <a:tc>
                  <a:txBody>
                    <a:bodyPr/>
                    <a:lstStyle/>
                    <a:p>
                      <a:pPr algn="ctr"/>
                      <a:r>
                        <a:rPr lang="en-US" dirty="0" smtClean="0">
                          <a:latin typeface="Baskerville Old Face" pitchFamily="18" charset="0"/>
                        </a:rPr>
                        <a:t>Pacific Islander</a:t>
                      </a:r>
                      <a:endParaRPr lang="en-US" dirty="0">
                        <a:latin typeface="Baskerville Old Face" pitchFamily="18" charset="0"/>
                      </a:endParaRPr>
                    </a:p>
                  </a:txBody>
                  <a:tcPr/>
                </a:tc>
                <a:tc>
                  <a:txBody>
                    <a:bodyPr/>
                    <a:lstStyle/>
                    <a:p>
                      <a:pPr algn="ctr"/>
                      <a:r>
                        <a:rPr lang="en-US" dirty="0" smtClean="0">
                          <a:latin typeface="Baskerville Old Face" pitchFamily="18" charset="0"/>
                        </a:rPr>
                        <a:t>0</a:t>
                      </a:r>
                      <a:endParaRPr lang="en-US" dirty="0">
                        <a:latin typeface="Baskerville Old Face" pitchFamily="18" charset="0"/>
                      </a:endParaRPr>
                    </a:p>
                  </a:txBody>
                  <a:tcPr/>
                </a:tc>
                <a:tc>
                  <a:txBody>
                    <a:bodyPr/>
                    <a:lstStyle/>
                    <a:p>
                      <a:pPr algn="ctr"/>
                      <a:r>
                        <a:rPr lang="en-US" dirty="0" smtClean="0">
                          <a:latin typeface="Baskerville Old Face" pitchFamily="18" charset="0"/>
                        </a:rPr>
                        <a:t>0.0%</a:t>
                      </a:r>
                      <a:endParaRPr lang="en-US" dirty="0">
                        <a:latin typeface="Baskerville Old Face" pitchFamily="18" charset="0"/>
                      </a:endParaRPr>
                    </a:p>
                  </a:txBody>
                  <a:tcPr/>
                </a:tc>
              </a:tr>
              <a:tr h="419100">
                <a:tc>
                  <a:txBody>
                    <a:bodyPr/>
                    <a:lstStyle/>
                    <a:p>
                      <a:pPr algn="ctr"/>
                      <a:r>
                        <a:rPr lang="en-US" dirty="0" smtClean="0">
                          <a:latin typeface="Baskerville Old Face" pitchFamily="18" charset="0"/>
                        </a:rPr>
                        <a:t>Two or More Races</a:t>
                      </a:r>
                      <a:endParaRPr lang="en-US" dirty="0">
                        <a:latin typeface="Baskerville Old Face" pitchFamily="18" charset="0"/>
                      </a:endParaRPr>
                    </a:p>
                  </a:txBody>
                  <a:tcPr/>
                </a:tc>
                <a:tc>
                  <a:txBody>
                    <a:bodyPr/>
                    <a:lstStyle/>
                    <a:p>
                      <a:pPr algn="ctr"/>
                      <a:r>
                        <a:rPr lang="en-US" dirty="0" smtClean="0">
                          <a:latin typeface="Baskerville Old Face" pitchFamily="18" charset="0"/>
                        </a:rPr>
                        <a:t>0</a:t>
                      </a:r>
                      <a:endParaRPr lang="en-US" dirty="0">
                        <a:latin typeface="Baskerville Old Face" pitchFamily="18" charset="0"/>
                      </a:endParaRPr>
                    </a:p>
                  </a:txBody>
                  <a:tcPr/>
                </a:tc>
                <a:tc>
                  <a:txBody>
                    <a:bodyPr/>
                    <a:lstStyle/>
                    <a:p>
                      <a:pPr algn="ctr"/>
                      <a:r>
                        <a:rPr lang="en-US" dirty="0" smtClean="0">
                          <a:latin typeface="Baskerville Old Face" pitchFamily="18" charset="0"/>
                        </a:rPr>
                        <a:t>0.0%</a:t>
                      </a:r>
                      <a:endParaRPr lang="en-US" dirty="0">
                        <a:latin typeface="Baskerville Old Face" pitchFamily="18" charset="0"/>
                      </a:endParaRPr>
                    </a:p>
                  </a:txBody>
                  <a:tcPr/>
                </a:tc>
              </a:tr>
              <a:tr h="419100">
                <a:tc>
                  <a:txBody>
                    <a:bodyPr/>
                    <a:lstStyle/>
                    <a:p>
                      <a:pPr algn="ctr"/>
                      <a:r>
                        <a:rPr lang="en-US" dirty="0" smtClean="0">
                          <a:latin typeface="Baskerville Old Face" pitchFamily="18" charset="0"/>
                        </a:rPr>
                        <a:t>Males</a:t>
                      </a:r>
                      <a:endParaRPr lang="en-US" dirty="0">
                        <a:latin typeface="Baskerville Old Face" pitchFamily="18" charset="0"/>
                      </a:endParaRPr>
                    </a:p>
                  </a:txBody>
                  <a:tcPr/>
                </a:tc>
                <a:tc>
                  <a:txBody>
                    <a:bodyPr/>
                    <a:lstStyle/>
                    <a:p>
                      <a:pPr algn="ctr"/>
                      <a:r>
                        <a:rPr lang="en-US" dirty="0" smtClean="0">
                          <a:latin typeface="Baskerville Old Face" pitchFamily="18" charset="0"/>
                        </a:rPr>
                        <a:t>18.7</a:t>
                      </a:r>
                      <a:endParaRPr lang="en-US" dirty="0">
                        <a:latin typeface="Baskerville Old Face" pitchFamily="18" charset="0"/>
                      </a:endParaRPr>
                    </a:p>
                  </a:txBody>
                  <a:tcPr/>
                </a:tc>
                <a:tc>
                  <a:txBody>
                    <a:bodyPr/>
                    <a:lstStyle/>
                    <a:p>
                      <a:pPr algn="ctr"/>
                      <a:r>
                        <a:rPr lang="en-US" dirty="0" smtClean="0">
                          <a:latin typeface="Baskerville Old Face" pitchFamily="18" charset="0"/>
                        </a:rPr>
                        <a:t>42.8%</a:t>
                      </a:r>
                      <a:endParaRPr lang="en-US" dirty="0">
                        <a:latin typeface="Baskerville Old Face" pitchFamily="18" charset="0"/>
                      </a:endParaRPr>
                    </a:p>
                  </a:txBody>
                  <a:tcPr/>
                </a:tc>
              </a:tr>
              <a:tr h="419100">
                <a:tc>
                  <a:txBody>
                    <a:bodyPr/>
                    <a:lstStyle/>
                    <a:p>
                      <a:pPr algn="ctr"/>
                      <a:r>
                        <a:rPr lang="en-US" dirty="0" smtClean="0">
                          <a:latin typeface="Baskerville Old Face" pitchFamily="18" charset="0"/>
                        </a:rPr>
                        <a:t>Females</a:t>
                      </a:r>
                      <a:endParaRPr lang="en-US" dirty="0">
                        <a:latin typeface="Baskerville Old Face" pitchFamily="18" charset="0"/>
                      </a:endParaRPr>
                    </a:p>
                  </a:txBody>
                  <a:tcPr/>
                </a:tc>
                <a:tc>
                  <a:txBody>
                    <a:bodyPr/>
                    <a:lstStyle/>
                    <a:p>
                      <a:pPr algn="ctr"/>
                      <a:r>
                        <a:rPr lang="en-US" dirty="0" smtClean="0">
                          <a:latin typeface="Baskerville Old Face" pitchFamily="18" charset="0"/>
                        </a:rPr>
                        <a:t>24.9</a:t>
                      </a:r>
                      <a:endParaRPr lang="en-US" dirty="0">
                        <a:latin typeface="Baskerville Old Face" pitchFamily="18" charset="0"/>
                      </a:endParaRPr>
                    </a:p>
                  </a:txBody>
                  <a:tcPr/>
                </a:tc>
                <a:tc>
                  <a:txBody>
                    <a:bodyPr/>
                    <a:lstStyle/>
                    <a:p>
                      <a:pPr algn="ctr"/>
                      <a:r>
                        <a:rPr lang="en-US" dirty="0" smtClean="0">
                          <a:latin typeface="Baskerville Old Face" pitchFamily="18" charset="0"/>
                        </a:rPr>
                        <a:t>57.2%</a:t>
                      </a:r>
                      <a:endParaRPr lang="en-US" dirty="0">
                        <a:latin typeface="Baskerville Old Face" pitchFamily="18" charset="0"/>
                      </a:endParaRPr>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Baskerville Old Face" pitchFamily="18" charset="0"/>
              </a:rPr>
              <a:t>Teachers by Years of Experience</a:t>
            </a:r>
            <a:endParaRPr lang="en-US" dirty="0">
              <a:latin typeface="Baskerville Old Face" pitchFamily="18" charset="0"/>
            </a:endParaRPr>
          </a:p>
        </p:txBody>
      </p:sp>
      <p:graphicFrame>
        <p:nvGraphicFramePr>
          <p:cNvPr id="4" name="Content Placeholder 3"/>
          <p:cNvGraphicFramePr>
            <a:graphicFrameLocks noGrp="1"/>
          </p:cNvGraphicFramePr>
          <p:nvPr>
            <p:ph idx="1"/>
          </p:nvPr>
        </p:nvGraphicFramePr>
        <p:xfrm>
          <a:off x="457200" y="1935163"/>
          <a:ext cx="8229600" cy="3276600"/>
        </p:xfrm>
        <a:graphic>
          <a:graphicData uri="http://schemas.openxmlformats.org/drawingml/2006/table">
            <a:tbl>
              <a:tblPr firstRow="1" bandRow="1">
                <a:tableStyleId>{5C22544A-7EE6-4342-B048-85BDC9FD1C3A}</a:tableStyleId>
              </a:tblPr>
              <a:tblGrid>
                <a:gridCol w="2743200"/>
                <a:gridCol w="2743200"/>
                <a:gridCol w="2743200"/>
              </a:tblGrid>
              <a:tr h="546100">
                <a:tc>
                  <a:txBody>
                    <a:bodyPr/>
                    <a:lstStyle/>
                    <a:p>
                      <a:pPr algn="ctr"/>
                      <a:r>
                        <a:rPr lang="en-US" dirty="0" smtClean="0">
                          <a:latin typeface="Baskerville Old Face" pitchFamily="18" charset="0"/>
                        </a:rPr>
                        <a:t>Years</a:t>
                      </a:r>
                      <a:endParaRPr lang="en-US" dirty="0">
                        <a:latin typeface="Baskerville Old Face" pitchFamily="18" charset="0"/>
                      </a:endParaRPr>
                    </a:p>
                  </a:txBody>
                  <a:tcPr/>
                </a:tc>
                <a:tc>
                  <a:txBody>
                    <a:bodyPr/>
                    <a:lstStyle/>
                    <a:p>
                      <a:pPr algn="ctr"/>
                      <a:r>
                        <a:rPr lang="en-US" dirty="0" smtClean="0">
                          <a:latin typeface="Baskerville Old Face" pitchFamily="18" charset="0"/>
                        </a:rPr>
                        <a:t>Count</a:t>
                      </a:r>
                      <a:endParaRPr lang="en-US" dirty="0">
                        <a:latin typeface="Baskerville Old Face" pitchFamily="18" charset="0"/>
                      </a:endParaRPr>
                    </a:p>
                  </a:txBody>
                  <a:tcPr/>
                </a:tc>
                <a:tc>
                  <a:txBody>
                    <a:bodyPr/>
                    <a:lstStyle/>
                    <a:p>
                      <a:pPr algn="ctr"/>
                      <a:r>
                        <a:rPr lang="en-US" dirty="0" smtClean="0">
                          <a:latin typeface="Baskerville Old Face" pitchFamily="18" charset="0"/>
                        </a:rPr>
                        <a:t>Percent</a:t>
                      </a:r>
                      <a:endParaRPr lang="en-US" dirty="0">
                        <a:latin typeface="Baskerville Old Face" pitchFamily="18" charset="0"/>
                      </a:endParaRPr>
                    </a:p>
                  </a:txBody>
                  <a:tcPr/>
                </a:tc>
              </a:tr>
              <a:tr h="546100">
                <a:tc>
                  <a:txBody>
                    <a:bodyPr/>
                    <a:lstStyle/>
                    <a:p>
                      <a:pPr algn="ctr"/>
                      <a:r>
                        <a:rPr lang="en-US" dirty="0" smtClean="0">
                          <a:latin typeface="Baskerville Old Face" pitchFamily="18" charset="0"/>
                        </a:rPr>
                        <a:t>Beginning Teachers</a:t>
                      </a:r>
                      <a:endParaRPr lang="en-US" dirty="0">
                        <a:latin typeface="Baskerville Old Face" pitchFamily="18" charset="0"/>
                      </a:endParaRPr>
                    </a:p>
                  </a:txBody>
                  <a:tcPr/>
                </a:tc>
                <a:tc>
                  <a:txBody>
                    <a:bodyPr/>
                    <a:lstStyle/>
                    <a:p>
                      <a:pPr algn="ctr"/>
                      <a:r>
                        <a:rPr lang="en-US" dirty="0" smtClean="0">
                          <a:latin typeface="Baskerville Old Face" pitchFamily="18" charset="0"/>
                        </a:rPr>
                        <a:t>3.0</a:t>
                      </a:r>
                      <a:endParaRPr lang="en-US" dirty="0">
                        <a:latin typeface="Baskerville Old Face" pitchFamily="18" charset="0"/>
                      </a:endParaRPr>
                    </a:p>
                  </a:txBody>
                  <a:tcPr/>
                </a:tc>
                <a:tc>
                  <a:txBody>
                    <a:bodyPr/>
                    <a:lstStyle/>
                    <a:p>
                      <a:pPr algn="ctr"/>
                      <a:r>
                        <a:rPr lang="en-US" dirty="0" smtClean="0">
                          <a:latin typeface="Baskerville Old Face" pitchFamily="18" charset="0"/>
                        </a:rPr>
                        <a:t>6.9%</a:t>
                      </a:r>
                      <a:endParaRPr lang="en-US" dirty="0">
                        <a:latin typeface="Baskerville Old Face" pitchFamily="18" charset="0"/>
                      </a:endParaRPr>
                    </a:p>
                  </a:txBody>
                  <a:tcPr/>
                </a:tc>
              </a:tr>
              <a:tr h="546100">
                <a:tc>
                  <a:txBody>
                    <a:bodyPr/>
                    <a:lstStyle/>
                    <a:p>
                      <a:pPr algn="ctr"/>
                      <a:r>
                        <a:rPr lang="en-US" dirty="0" smtClean="0">
                          <a:latin typeface="Baskerville Old Face" pitchFamily="18" charset="0"/>
                        </a:rPr>
                        <a:t>1-5</a:t>
                      </a:r>
                      <a:r>
                        <a:rPr lang="en-US" baseline="0" dirty="0" smtClean="0">
                          <a:latin typeface="Baskerville Old Face" pitchFamily="18" charset="0"/>
                        </a:rPr>
                        <a:t> Years Experience</a:t>
                      </a:r>
                      <a:endParaRPr lang="en-US" dirty="0">
                        <a:latin typeface="Baskerville Old Face" pitchFamily="18" charset="0"/>
                      </a:endParaRPr>
                    </a:p>
                  </a:txBody>
                  <a:tcPr/>
                </a:tc>
                <a:tc>
                  <a:txBody>
                    <a:bodyPr/>
                    <a:lstStyle/>
                    <a:p>
                      <a:pPr algn="ctr"/>
                      <a:r>
                        <a:rPr lang="en-US" dirty="0" smtClean="0">
                          <a:latin typeface="Baskerville Old Face" pitchFamily="18" charset="0"/>
                        </a:rPr>
                        <a:t>6.9</a:t>
                      </a:r>
                      <a:endParaRPr lang="en-US" dirty="0">
                        <a:latin typeface="Baskerville Old Face" pitchFamily="18" charset="0"/>
                      </a:endParaRPr>
                    </a:p>
                  </a:txBody>
                  <a:tcPr/>
                </a:tc>
                <a:tc>
                  <a:txBody>
                    <a:bodyPr/>
                    <a:lstStyle/>
                    <a:p>
                      <a:pPr algn="ctr"/>
                      <a:r>
                        <a:rPr lang="en-US" dirty="0" smtClean="0">
                          <a:latin typeface="Baskerville Old Face" pitchFamily="18" charset="0"/>
                        </a:rPr>
                        <a:t>15.9%</a:t>
                      </a:r>
                      <a:endParaRPr lang="en-US" dirty="0">
                        <a:latin typeface="Baskerville Old Face" pitchFamily="18" charset="0"/>
                      </a:endParaRPr>
                    </a:p>
                  </a:txBody>
                  <a:tcPr/>
                </a:tc>
              </a:tr>
              <a:tr h="546100">
                <a:tc>
                  <a:txBody>
                    <a:bodyPr/>
                    <a:lstStyle/>
                    <a:p>
                      <a:pPr algn="ctr"/>
                      <a:r>
                        <a:rPr lang="en-US" dirty="0" smtClean="0">
                          <a:latin typeface="Baskerville Old Face" pitchFamily="18" charset="0"/>
                        </a:rPr>
                        <a:t>6-10 Years</a:t>
                      </a:r>
                      <a:r>
                        <a:rPr lang="en-US" baseline="0" dirty="0" smtClean="0">
                          <a:latin typeface="Baskerville Old Face" pitchFamily="18" charset="0"/>
                        </a:rPr>
                        <a:t> </a:t>
                      </a:r>
                      <a:r>
                        <a:rPr lang="en-US" dirty="0" smtClean="0">
                          <a:latin typeface="Baskerville Old Face" pitchFamily="18" charset="0"/>
                        </a:rPr>
                        <a:t>Experience</a:t>
                      </a:r>
                      <a:endParaRPr lang="en-US" dirty="0">
                        <a:latin typeface="Baskerville Old Face" pitchFamily="18" charset="0"/>
                      </a:endParaRPr>
                    </a:p>
                  </a:txBody>
                  <a:tcPr/>
                </a:tc>
                <a:tc>
                  <a:txBody>
                    <a:bodyPr/>
                    <a:lstStyle/>
                    <a:p>
                      <a:pPr algn="ctr"/>
                      <a:r>
                        <a:rPr lang="en-US" dirty="0" smtClean="0">
                          <a:latin typeface="Baskerville Old Face" pitchFamily="18" charset="0"/>
                        </a:rPr>
                        <a:t>9.0</a:t>
                      </a:r>
                      <a:endParaRPr lang="en-US" dirty="0">
                        <a:latin typeface="Baskerville Old Face" pitchFamily="18" charset="0"/>
                      </a:endParaRPr>
                    </a:p>
                  </a:txBody>
                  <a:tcPr/>
                </a:tc>
                <a:tc>
                  <a:txBody>
                    <a:bodyPr/>
                    <a:lstStyle/>
                    <a:p>
                      <a:pPr algn="ctr"/>
                      <a:r>
                        <a:rPr lang="en-US" dirty="0" smtClean="0">
                          <a:latin typeface="Baskerville Old Face" pitchFamily="18" charset="0"/>
                        </a:rPr>
                        <a:t>20.6%</a:t>
                      </a:r>
                      <a:endParaRPr lang="en-US" dirty="0">
                        <a:latin typeface="Baskerville Old Face" pitchFamily="18" charset="0"/>
                      </a:endParaRPr>
                    </a:p>
                  </a:txBody>
                  <a:tcPr/>
                </a:tc>
              </a:tr>
              <a:tr h="546100">
                <a:tc>
                  <a:txBody>
                    <a:bodyPr/>
                    <a:lstStyle/>
                    <a:p>
                      <a:pPr algn="ctr"/>
                      <a:r>
                        <a:rPr lang="en-US" dirty="0" smtClean="0">
                          <a:latin typeface="Baskerville Old Face" pitchFamily="18" charset="0"/>
                        </a:rPr>
                        <a:t>11-20 Years</a:t>
                      </a:r>
                      <a:r>
                        <a:rPr lang="en-US" baseline="0" dirty="0" smtClean="0">
                          <a:latin typeface="Baskerville Old Face" pitchFamily="18" charset="0"/>
                        </a:rPr>
                        <a:t> </a:t>
                      </a:r>
                      <a:r>
                        <a:rPr lang="en-US" dirty="0" smtClean="0">
                          <a:latin typeface="Baskerville Old Face" pitchFamily="18" charset="0"/>
                        </a:rPr>
                        <a:t>Experience</a:t>
                      </a:r>
                      <a:endParaRPr lang="en-US" dirty="0">
                        <a:latin typeface="Baskerville Old Face" pitchFamily="18" charset="0"/>
                      </a:endParaRPr>
                    </a:p>
                  </a:txBody>
                  <a:tcPr/>
                </a:tc>
                <a:tc>
                  <a:txBody>
                    <a:bodyPr/>
                    <a:lstStyle/>
                    <a:p>
                      <a:pPr algn="ctr"/>
                      <a:r>
                        <a:rPr lang="en-US" dirty="0" smtClean="0">
                          <a:latin typeface="Baskerville Old Face" pitchFamily="18" charset="0"/>
                        </a:rPr>
                        <a:t>7.7</a:t>
                      </a:r>
                      <a:endParaRPr lang="en-US" dirty="0">
                        <a:latin typeface="Baskerville Old Face" pitchFamily="18" charset="0"/>
                      </a:endParaRPr>
                    </a:p>
                  </a:txBody>
                  <a:tcPr/>
                </a:tc>
                <a:tc>
                  <a:txBody>
                    <a:bodyPr/>
                    <a:lstStyle/>
                    <a:p>
                      <a:pPr algn="ctr"/>
                      <a:r>
                        <a:rPr lang="en-US" dirty="0" smtClean="0">
                          <a:latin typeface="Baskerville Old Face" pitchFamily="18" charset="0"/>
                        </a:rPr>
                        <a:t>17.6%</a:t>
                      </a:r>
                      <a:endParaRPr lang="en-US" dirty="0">
                        <a:latin typeface="Baskerville Old Face" pitchFamily="18" charset="0"/>
                      </a:endParaRPr>
                    </a:p>
                  </a:txBody>
                  <a:tcPr/>
                </a:tc>
              </a:tr>
              <a:tr h="546100">
                <a:tc>
                  <a:txBody>
                    <a:bodyPr/>
                    <a:lstStyle/>
                    <a:p>
                      <a:pPr algn="ctr"/>
                      <a:r>
                        <a:rPr lang="en-US" dirty="0" smtClean="0">
                          <a:latin typeface="Baskerville Old Face" pitchFamily="18" charset="0"/>
                        </a:rPr>
                        <a:t>Over 20 Years</a:t>
                      </a:r>
                      <a:r>
                        <a:rPr lang="en-US" baseline="0" dirty="0" smtClean="0">
                          <a:latin typeface="Baskerville Old Face" pitchFamily="18" charset="0"/>
                        </a:rPr>
                        <a:t> Experience</a:t>
                      </a:r>
                      <a:endParaRPr lang="en-US" dirty="0">
                        <a:latin typeface="Baskerville Old Face" pitchFamily="18" charset="0"/>
                      </a:endParaRPr>
                    </a:p>
                  </a:txBody>
                  <a:tcPr/>
                </a:tc>
                <a:tc>
                  <a:txBody>
                    <a:bodyPr/>
                    <a:lstStyle/>
                    <a:p>
                      <a:pPr algn="ctr"/>
                      <a:r>
                        <a:rPr lang="en-US" dirty="0" smtClean="0">
                          <a:latin typeface="Baskerville Old Face" pitchFamily="18" charset="0"/>
                        </a:rPr>
                        <a:t>17.0</a:t>
                      </a:r>
                      <a:endParaRPr lang="en-US" dirty="0">
                        <a:latin typeface="Baskerville Old Face" pitchFamily="18" charset="0"/>
                      </a:endParaRPr>
                    </a:p>
                  </a:txBody>
                  <a:tcPr/>
                </a:tc>
                <a:tc>
                  <a:txBody>
                    <a:bodyPr/>
                    <a:lstStyle/>
                    <a:p>
                      <a:pPr algn="ctr"/>
                      <a:r>
                        <a:rPr lang="en-US" dirty="0" smtClean="0">
                          <a:latin typeface="Baskerville Old Face" pitchFamily="18" charset="0"/>
                        </a:rPr>
                        <a:t>39.0%</a:t>
                      </a:r>
                      <a:endParaRPr lang="en-US" dirty="0">
                        <a:latin typeface="Baskerville Old Face" pitchFamily="18" charset="0"/>
                      </a:endParaRPr>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itchFamily="18" charset="0"/>
              </a:rPr>
              <a:t>CTE Courses offered</a:t>
            </a:r>
            <a:endParaRPr lang="en-US" dirty="0">
              <a:latin typeface="Baskerville Old Face" pitchFamily="18" charset="0"/>
            </a:endParaRPr>
          </a:p>
        </p:txBody>
      </p:sp>
      <p:sp>
        <p:nvSpPr>
          <p:cNvPr id="3" name="Content Placeholder 2"/>
          <p:cNvSpPr>
            <a:spLocks noGrp="1"/>
          </p:cNvSpPr>
          <p:nvPr>
            <p:ph idx="1"/>
          </p:nvPr>
        </p:nvSpPr>
        <p:spPr/>
        <p:txBody>
          <a:bodyPr>
            <a:normAutofit/>
          </a:bodyPr>
          <a:lstStyle/>
          <a:p>
            <a:r>
              <a:rPr lang="en-US" dirty="0" smtClean="0">
                <a:latin typeface="Baskerville Old Face" pitchFamily="18" charset="0"/>
              </a:rPr>
              <a:t>Career and Technology Education (CTE) course that Shepherd High School offers are limited, however the course that we do offer are extremely effective for our students success in our small community. </a:t>
            </a:r>
          </a:p>
          <a:p>
            <a:r>
              <a:rPr lang="en-US" dirty="0" smtClean="0">
                <a:latin typeface="Baskerville Old Face" pitchFamily="18" charset="0"/>
              </a:rPr>
              <a:t>These courses prepare our students that may not continue their educational pursuits through college, however they do prepare them to go out and get a entry level job in a technical job skilled environment.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itchFamily="18" charset="0"/>
              </a:rPr>
              <a:t>CTE Courses</a:t>
            </a:r>
            <a:endParaRPr lang="en-US" dirty="0">
              <a:latin typeface="Baskerville Old Face"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Baskerville Old Face" pitchFamily="18" charset="0"/>
              </a:rPr>
              <a:t>These courses are offered at Shepherd High which helps prepare are students that may not attend college.</a:t>
            </a:r>
          </a:p>
          <a:p>
            <a:pPr lvl="1"/>
            <a:r>
              <a:rPr lang="en-US" dirty="0" smtClean="0">
                <a:latin typeface="Baskerville Old Face" pitchFamily="18" charset="0"/>
              </a:rPr>
              <a:t>Principals of Architecture Construction</a:t>
            </a:r>
          </a:p>
          <a:p>
            <a:pPr lvl="1"/>
            <a:r>
              <a:rPr lang="en-US" dirty="0" smtClean="0">
                <a:latin typeface="Baskerville Old Face" pitchFamily="18" charset="0"/>
              </a:rPr>
              <a:t>Mill and Cabinet Technology</a:t>
            </a:r>
          </a:p>
          <a:p>
            <a:pPr lvl="1"/>
            <a:r>
              <a:rPr lang="en-US" dirty="0" smtClean="0">
                <a:latin typeface="Baskerville Old Face" pitchFamily="18" charset="0"/>
              </a:rPr>
              <a:t>Construction Management</a:t>
            </a:r>
          </a:p>
          <a:p>
            <a:pPr lvl="1"/>
            <a:r>
              <a:rPr lang="en-US" dirty="0" smtClean="0">
                <a:latin typeface="Baskerville Old Face" pitchFamily="18" charset="0"/>
              </a:rPr>
              <a:t>Career Preparations</a:t>
            </a:r>
          </a:p>
          <a:p>
            <a:pPr lvl="1"/>
            <a:r>
              <a:rPr lang="en-US" dirty="0" smtClean="0">
                <a:latin typeface="Baskerville Old Face" pitchFamily="18" charset="0"/>
              </a:rPr>
              <a:t>Principals of Information Technology</a:t>
            </a:r>
          </a:p>
          <a:p>
            <a:pPr lvl="1"/>
            <a:r>
              <a:rPr lang="en-US" dirty="0" smtClean="0">
                <a:latin typeface="Baskerville Old Face" pitchFamily="18" charset="0"/>
              </a:rPr>
              <a:t>Digital Multimedia</a:t>
            </a:r>
          </a:p>
          <a:p>
            <a:pPr lvl="1"/>
            <a:r>
              <a:rPr lang="en-US" dirty="0" smtClean="0">
                <a:latin typeface="Baskerville Old Face" pitchFamily="18" charset="0"/>
              </a:rPr>
              <a:t>Horticulture Science</a:t>
            </a:r>
          </a:p>
          <a:p>
            <a:pPr lvl="1"/>
            <a:r>
              <a:rPr lang="en-US" dirty="0" smtClean="0">
                <a:latin typeface="Baskerville Old Face" pitchFamily="18" charset="0"/>
              </a:rPr>
              <a:t>Floral Design with a Floral Certification</a:t>
            </a:r>
          </a:p>
          <a:p>
            <a:pPr lvl="1"/>
            <a:r>
              <a:rPr lang="en-US" dirty="0" smtClean="0">
                <a:latin typeface="Baskerville Old Face" pitchFamily="18" charset="0"/>
              </a:rPr>
              <a:t>Agricultural Mechanics with a OSHA Certification</a:t>
            </a:r>
          </a:p>
          <a:p>
            <a:pPr lvl="1"/>
            <a:r>
              <a:rPr lang="en-US" dirty="0" smtClean="0">
                <a:latin typeface="Baskerville Old Face" pitchFamily="18" charset="0"/>
              </a:rPr>
              <a:t>Advanced Animal Science</a:t>
            </a:r>
          </a:p>
          <a:p>
            <a:pPr lvl="1"/>
            <a:r>
              <a:rPr lang="en-US" dirty="0" smtClean="0">
                <a:latin typeface="Baskerville Old Face" pitchFamily="18" charset="0"/>
              </a:rPr>
              <a:t>Life, Nutrition and Wellness</a:t>
            </a:r>
          </a:p>
          <a:p>
            <a:pPr lvl="1"/>
            <a:r>
              <a:rPr lang="en-US" dirty="0" smtClean="0">
                <a:latin typeface="Baskerville Old Face" pitchFamily="18" charset="0"/>
              </a:rPr>
              <a:t>Ready, Set, Teach</a:t>
            </a:r>
          </a:p>
          <a:p>
            <a:pPr lvl="1"/>
            <a:r>
              <a:rPr lang="en-US" dirty="0" smtClean="0">
                <a:latin typeface="Baskerville Old Face" pitchFamily="18" charset="0"/>
              </a:rPr>
              <a:t>Culinary with a Safe Serve Certification</a:t>
            </a:r>
            <a:endParaRPr lang="en-US" dirty="0">
              <a:latin typeface="Baskerville Old Face"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Shepherd High School</a:t>
            </a:r>
            <a:endParaRPr lang="en-US" dirty="0"/>
          </a:p>
        </p:txBody>
      </p:sp>
      <p:sp>
        <p:nvSpPr>
          <p:cNvPr id="3" name="Content Placeholder 2"/>
          <p:cNvSpPr>
            <a:spLocks noGrp="1"/>
          </p:cNvSpPr>
          <p:nvPr>
            <p:ph idx="1"/>
          </p:nvPr>
        </p:nvSpPr>
        <p:spPr/>
        <p:txBody>
          <a:bodyPr/>
          <a:lstStyle/>
          <a:p>
            <a:pPr algn="ctr">
              <a:buNone/>
            </a:pPr>
            <a:r>
              <a:rPr lang="en-US" dirty="0" smtClean="0"/>
              <a:t>“Success for every student”</a:t>
            </a:r>
            <a:endParaRPr lang="en-US" dirty="0"/>
          </a:p>
        </p:txBody>
      </p:sp>
      <p:sp>
        <p:nvSpPr>
          <p:cNvPr id="2050" name="AutoShape 2" descr="View photo in mess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View photo in mess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4" name="AutoShape 6" descr="View photo in mess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5" name="Picture 7" descr="C:\Documents and Settings\tgoodman\Local Settings\Temporary Internet Files\Content.IE5\OPY1PETJ\MC900232987[1].wmf"/>
          <p:cNvPicPr>
            <a:picLocks noChangeAspect="1" noChangeArrowheads="1"/>
          </p:cNvPicPr>
          <p:nvPr/>
        </p:nvPicPr>
        <p:blipFill>
          <a:blip r:embed="rId2" cstate="print"/>
          <a:srcRect/>
          <a:stretch>
            <a:fillRect/>
          </a:stretch>
        </p:blipFill>
        <p:spPr bwMode="auto">
          <a:xfrm>
            <a:off x="3352800" y="2501019"/>
            <a:ext cx="2133600" cy="361976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a:r>
              <a:rPr lang="en-US" dirty="0" smtClean="0">
                <a:latin typeface="Baskerville Old Face" pitchFamily="18" charset="0"/>
              </a:rPr>
              <a:t>Mission Statement</a:t>
            </a:r>
            <a:endParaRPr lang="en-US" dirty="0">
              <a:latin typeface="Baskerville Old Face" pitchFamily="18" charset="0"/>
            </a:endParaRPr>
          </a:p>
        </p:txBody>
      </p:sp>
      <p:sp>
        <p:nvSpPr>
          <p:cNvPr id="9" name="Subtitle 8"/>
          <p:cNvSpPr>
            <a:spLocks noGrp="1"/>
          </p:cNvSpPr>
          <p:nvPr>
            <p:ph idx="1"/>
          </p:nvPr>
        </p:nvSpPr>
        <p:spPr>
          <a:xfrm>
            <a:off x="457200" y="1905000"/>
            <a:ext cx="8229600" cy="2514600"/>
          </a:xfrm>
        </p:spPr>
        <p:txBody>
          <a:bodyPr>
            <a:normAutofit/>
          </a:bodyPr>
          <a:lstStyle/>
          <a:p>
            <a:pPr marL="0" indent="0" algn="just">
              <a:buNone/>
            </a:pPr>
            <a:r>
              <a:rPr lang="en-US" dirty="0" smtClean="0">
                <a:latin typeface="Baskerville Old Face" pitchFamily="18" charset="0"/>
              </a:rPr>
              <a:t>Through the shared responsibility of teachers, students, parents, and community, Shepherd ISD will empower students with the academic, career, and social skills needed to succeed in a competitive and ever-changing society.</a:t>
            </a:r>
            <a:endParaRPr lang="en-US" dirty="0">
              <a:latin typeface="Baskerville Old Face" pitchFamily="18" charset="0"/>
            </a:endParaRPr>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91836" y="4179093"/>
            <a:ext cx="8229600" cy="1243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05691" y="5227637"/>
            <a:ext cx="8229600" cy="854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041353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1100" y="533400"/>
            <a:ext cx="6629400" cy="769441"/>
          </a:xfrm>
          <a:prstGeom prst="rect">
            <a:avLst/>
          </a:prstGeom>
          <a:noFill/>
        </p:spPr>
        <p:txBody>
          <a:bodyPr wrap="square" rtlCol="0">
            <a:spAutoFit/>
          </a:bodyPr>
          <a:lstStyle/>
          <a:p>
            <a:pPr algn="ctr"/>
            <a:r>
              <a:rPr lang="en-US" sz="4400" dirty="0" smtClean="0">
                <a:latin typeface="Baskerville Old Face" pitchFamily="18" charset="0"/>
              </a:rPr>
              <a:t>School Song</a:t>
            </a:r>
            <a:endParaRPr lang="en-US" sz="4400" dirty="0">
              <a:latin typeface="Baskerville Old Face" pitchFamily="18" charset="0"/>
            </a:endParaRPr>
          </a:p>
        </p:txBody>
      </p:sp>
      <p:sp>
        <p:nvSpPr>
          <p:cNvPr id="6" name="TextBox 5"/>
          <p:cNvSpPr txBox="1"/>
          <p:nvPr/>
        </p:nvSpPr>
        <p:spPr>
          <a:xfrm>
            <a:off x="1981200" y="1524000"/>
            <a:ext cx="5029200" cy="1938992"/>
          </a:xfrm>
          <a:prstGeom prst="rect">
            <a:avLst/>
          </a:prstGeom>
          <a:noFill/>
        </p:spPr>
        <p:txBody>
          <a:bodyPr wrap="square" rtlCol="0">
            <a:spAutoFit/>
          </a:bodyPr>
          <a:lstStyle/>
          <a:p>
            <a:pPr algn="ctr"/>
            <a:r>
              <a:rPr lang="en-US" sz="2000" dirty="0" smtClean="0">
                <a:latin typeface="Baskerville Old Face" pitchFamily="18" charset="0"/>
              </a:rPr>
              <a:t>Shepherd High forever, That is our name,</a:t>
            </a:r>
          </a:p>
          <a:p>
            <a:pPr algn="ctr"/>
            <a:r>
              <a:rPr lang="en-US" sz="2000" dirty="0" smtClean="0">
                <a:latin typeface="Baskerville Old Face" pitchFamily="18" charset="0"/>
              </a:rPr>
              <a:t>Never, o’ never, Will we lose our fame</a:t>
            </a:r>
          </a:p>
          <a:p>
            <a:pPr algn="ctr"/>
            <a:r>
              <a:rPr lang="en-US" sz="2000" dirty="0" smtClean="0">
                <a:latin typeface="Baskerville Old Face" pitchFamily="18" charset="0"/>
              </a:rPr>
              <a:t>we love her-</a:t>
            </a:r>
          </a:p>
          <a:p>
            <a:pPr algn="ctr"/>
            <a:r>
              <a:rPr lang="en-US" sz="2000" dirty="0" smtClean="0">
                <a:latin typeface="Baskerville Old Face" pitchFamily="18" charset="0"/>
              </a:rPr>
              <a:t>So, we cheer forever, On to victory,</a:t>
            </a:r>
          </a:p>
          <a:p>
            <a:pPr algn="ctr"/>
            <a:r>
              <a:rPr lang="en-US" sz="2000" dirty="0" smtClean="0">
                <a:latin typeface="Baskerville Old Face" pitchFamily="18" charset="0"/>
              </a:rPr>
              <a:t>For we are bound together. For eternity-</a:t>
            </a:r>
          </a:p>
          <a:p>
            <a:pPr algn="ctr"/>
            <a:r>
              <a:rPr lang="en-US" sz="2000" dirty="0" smtClean="0">
                <a:latin typeface="Baskerville Old Face" pitchFamily="18" charset="0"/>
              </a:rPr>
              <a:t>we love her</a:t>
            </a:r>
          </a:p>
        </p:txBody>
      </p:sp>
      <p:sp>
        <p:nvSpPr>
          <p:cNvPr id="9" name="TextBox 8"/>
          <p:cNvSpPr txBox="1"/>
          <p:nvPr/>
        </p:nvSpPr>
        <p:spPr>
          <a:xfrm>
            <a:off x="2389909" y="3882479"/>
            <a:ext cx="4038600" cy="769441"/>
          </a:xfrm>
          <a:prstGeom prst="rect">
            <a:avLst/>
          </a:prstGeom>
          <a:noFill/>
        </p:spPr>
        <p:txBody>
          <a:bodyPr wrap="square" rtlCol="0">
            <a:spAutoFit/>
          </a:bodyPr>
          <a:lstStyle/>
          <a:p>
            <a:pPr algn="ctr"/>
            <a:r>
              <a:rPr lang="en-US" sz="4400" dirty="0" smtClean="0">
                <a:latin typeface="Baskerville Old Face" pitchFamily="18" charset="0"/>
              </a:rPr>
              <a:t>School Colors</a:t>
            </a:r>
            <a:endParaRPr lang="en-US" sz="4400" dirty="0">
              <a:latin typeface="Baskerville Old Face" pitchFamily="18" charset="0"/>
            </a:endParaRPr>
          </a:p>
        </p:txBody>
      </p:sp>
      <p:sp>
        <p:nvSpPr>
          <p:cNvPr id="10" name="TextBox 9"/>
          <p:cNvSpPr txBox="1"/>
          <p:nvPr/>
        </p:nvSpPr>
        <p:spPr>
          <a:xfrm>
            <a:off x="1981200" y="4953000"/>
            <a:ext cx="4724400" cy="400110"/>
          </a:xfrm>
          <a:prstGeom prst="rect">
            <a:avLst/>
          </a:prstGeom>
          <a:noFill/>
        </p:spPr>
        <p:txBody>
          <a:bodyPr wrap="square" rtlCol="0">
            <a:spAutoFit/>
          </a:bodyPr>
          <a:lstStyle/>
          <a:p>
            <a:pPr algn="ctr"/>
            <a:r>
              <a:rPr lang="en-US" sz="2000" dirty="0" smtClean="0">
                <a:latin typeface="Baskerville Old Face" pitchFamily="18" charset="0"/>
              </a:rPr>
              <a:t>Royal Blue and White</a:t>
            </a:r>
            <a:endParaRPr lang="en-US" sz="2000" dirty="0">
              <a:latin typeface="Baskerville Old Face" pitchFamily="18" charset="0"/>
            </a:endParaRPr>
          </a:p>
        </p:txBody>
      </p:sp>
    </p:spTree>
    <p:extLst>
      <p:ext uri="{BB962C8B-B14F-4D97-AF65-F5344CB8AC3E}">
        <p14:creationId xmlns="" xmlns:p14="http://schemas.microsoft.com/office/powerpoint/2010/main" val="3712792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latin typeface="Baskerville Old Face" pitchFamily="18" charset="0"/>
              </a:rPr>
              <a:t>Administrators</a:t>
            </a:r>
            <a:endParaRPr lang="en-US" dirty="0">
              <a:latin typeface="Baskerville Old Face" pitchFamily="18" charset="0"/>
            </a:endParaRPr>
          </a:p>
        </p:txBody>
      </p:sp>
      <p:sp>
        <p:nvSpPr>
          <p:cNvPr id="5" name="Content Placeholder 4"/>
          <p:cNvSpPr>
            <a:spLocks noGrp="1"/>
          </p:cNvSpPr>
          <p:nvPr>
            <p:ph sz="half" idx="1"/>
          </p:nvPr>
        </p:nvSpPr>
        <p:spPr/>
        <p:txBody>
          <a:bodyPr/>
          <a:lstStyle/>
          <a:p>
            <a:pPr marL="0" indent="0">
              <a:buNone/>
            </a:pPr>
            <a:r>
              <a:rPr lang="en-US" dirty="0" smtClean="0">
                <a:latin typeface="Baskerville Old Face" pitchFamily="18" charset="0"/>
              </a:rPr>
              <a:t>Principal: James Meekins </a:t>
            </a:r>
            <a:endParaRPr lang="en-US" dirty="0">
              <a:latin typeface="Baskerville Old Face" pitchFamily="18" charset="0"/>
            </a:endParaRPr>
          </a:p>
        </p:txBody>
      </p:sp>
      <p:sp>
        <p:nvSpPr>
          <p:cNvPr id="6" name="Content Placeholder 5"/>
          <p:cNvSpPr>
            <a:spLocks noGrp="1"/>
          </p:cNvSpPr>
          <p:nvPr>
            <p:ph sz="half" idx="2"/>
          </p:nvPr>
        </p:nvSpPr>
        <p:spPr/>
        <p:txBody>
          <a:bodyPr/>
          <a:lstStyle/>
          <a:p>
            <a:pPr marL="0" indent="0">
              <a:buNone/>
            </a:pPr>
            <a:r>
              <a:rPr lang="en-US" dirty="0" smtClean="0">
                <a:latin typeface="Baskerville Old Face" pitchFamily="18" charset="0"/>
              </a:rPr>
              <a:t>Assistant Principal:</a:t>
            </a:r>
          </a:p>
          <a:p>
            <a:pPr marL="0" indent="0">
              <a:buNone/>
            </a:pPr>
            <a:r>
              <a:rPr lang="en-US" dirty="0">
                <a:latin typeface="Baskerville Old Face" pitchFamily="18" charset="0"/>
              </a:rPr>
              <a:t>	</a:t>
            </a:r>
            <a:r>
              <a:rPr lang="en-US" dirty="0" smtClean="0">
                <a:latin typeface="Baskerville Old Face" pitchFamily="18" charset="0"/>
              </a:rPr>
              <a:t>Cindy Dillon</a:t>
            </a:r>
            <a:endParaRPr lang="en-US" dirty="0">
              <a:latin typeface="Baskerville Old Face" pitchFamily="18" charset="0"/>
            </a:endParaRPr>
          </a:p>
          <a:p>
            <a:pPr marL="0" indent="0">
              <a:buNone/>
            </a:pPr>
            <a:endParaRPr lang="en-US" dirty="0" smtClean="0">
              <a:latin typeface="Baskerville Old Face" pitchFamily="18" charset="0"/>
            </a:endParaRPr>
          </a:p>
          <a:p>
            <a:pPr marL="0" indent="0">
              <a:buNone/>
            </a:pPr>
            <a:endParaRPr lang="en-US" dirty="0">
              <a:latin typeface="Baskerville Old Face" pitchFamily="18" charset="0"/>
            </a:endParaRPr>
          </a:p>
          <a:p>
            <a:pPr marL="0" indent="0">
              <a:buNone/>
            </a:pPr>
            <a:endParaRPr lang="en-US" dirty="0" smtClean="0">
              <a:latin typeface="Baskerville Old Face" pitchFamily="18" charset="0"/>
            </a:endParaRP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57503" y="2819400"/>
            <a:ext cx="2087479" cy="27671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334000" y="2819400"/>
            <a:ext cx="2029995" cy="26909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130384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itchFamily="18" charset="0"/>
              </a:rPr>
              <a:t>Counselors </a:t>
            </a:r>
            <a:endParaRPr lang="en-US" dirty="0">
              <a:latin typeface="Baskerville Old Face" pitchFamily="18" charset="0"/>
            </a:endParaRPr>
          </a:p>
        </p:txBody>
      </p:sp>
      <p:sp>
        <p:nvSpPr>
          <p:cNvPr id="3" name="Content Placeholder 2"/>
          <p:cNvSpPr>
            <a:spLocks noGrp="1"/>
          </p:cNvSpPr>
          <p:nvPr>
            <p:ph sz="half" idx="1"/>
          </p:nvPr>
        </p:nvSpPr>
        <p:spPr/>
        <p:txBody>
          <a:bodyPr/>
          <a:lstStyle/>
          <a:p>
            <a:pPr marL="0" indent="0">
              <a:buNone/>
            </a:pPr>
            <a:r>
              <a:rPr lang="en-US" dirty="0" smtClean="0">
                <a:latin typeface="Baskerville Old Face" pitchFamily="18" charset="0"/>
              </a:rPr>
              <a:t>Vicki Anderson, 11th &amp; 12th Counselor</a:t>
            </a:r>
          </a:p>
          <a:p>
            <a:pPr marL="0" indent="0">
              <a:buNone/>
            </a:pPr>
            <a:endParaRPr lang="en-US" dirty="0">
              <a:latin typeface="Baskerville Old Face" pitchFamily="18" charset="0"/>
            </a:endParaRPr>
          </a:p>
        </p:txBody>
      </p:sp>
      <p:sp>
        <p:nvSpPr>
          <p:cNvPr id="4" name="Content Placeholder 3"/>
          <p:cNvSpPr>
            <a:spLocks noGrp="1"/>
          </p:cNvSpPr>
          <p:nvPr>
            <p:ph sz="half" idx="2"/>
          </p:nvPr>
        </p:nvSpPr>
        <p:spPr/>
        <p:txBody>
          <a:bodyPr/>
          <a:lstStyle/>
          <a:p>
            <a:pPr marL="0" indent="0">
              <a:buNone/>
            </a:pPr>
            <a:r>
              <a:rPr lang="en-US" dirty="0" smtClean="0">
                <a:latin typeface="Baskerville Old Face" pitchFamily="18" charset="0"/>
              </a:rPr>
              <a:t>Kari Rhodes, 9th &amp; 10th Counselor</a:t>
            </a:r>
          </a:p>
          <a:p>
            <a:pPr marL="0" indent="0">
              <a:buNone/>
            </a:pPr>
            <a:endParaRPr lang="en-US" dirty="0"/>
          </a:p>
          <a:p>
            <a:pPr marL="0" indent="0">
              <a:buNone/>
            </a:pPr>
            <a:endParaRPr lang="en-US" dirty="0"/>
          </a:p>
        </p:txBody>
      </p:sp>
      <p:pic>
        <p:nvPicPr>
          <p:cNvPr id="409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66800" y="2971800"/>
            <a:ext cx="1800225" cy="27051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638799" y="2957945"/>
            <a:ext cx="1800225" cy="27051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70442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atin typeface="Baskerville Old Face" pitchFamily="18" charset="0"/>
              </a:rPr>
              <a:t>Texas Recognized </a:t>
            </a:r>
            <a:r>
              <a:rPr lang="en-US" dirty="0" smtClean="0">
                <a:latin typeface="Baskerville Old Face" pitchFamily="18" charset="0"/>
              </a:rPr>
              <a:t>Campus</a:t>
            </a:r>
            <a:endParaRPr lang="en-US" dirty="0">
              <a:latin typeface="Baskerville Old Face" pitchFamily="18" charset="0"/>
            </a:endParaRPr>
          </a:p>
        </p:txBody>
      </p:sp>
      <p:sp>
        <p:nvSpPr>
          <p:cNvPr id="6" name="Content Placeholder 5"/>
          <p:cNvSpPr>
            <a:spLocks noGrp="1"/>
          </p:cNvSpPr>
          <p:nvPr>
            <p:ph idx="1"/>
          </p:nvPr>
        </p:nvSpPr>
        <p:spPr/>
        <p:txBody>
          <a:bodyPr/>
          <a:lstStyle/>
          <a:p>
            <a:r>
              <a:rPr lang="en-US" dirty="0" smtClean="0">
                <a:latin typeface="Baskerville Old Face" pitchFamily="18" charset="0"/>
              </a:rPr>
              <a:t>2010-2011</a:t>
            </a:r>
          </a:p>
          <a:p>
            <a:endParaRPr lang="en-US" dirty="0">
              <a:latin typeface="Baskerville Old Face" pitchFamily="18" charset="0"/>
            </a:endParaRPr>
          </a:p>
          <a:p>
            <a:r>
              <a:rPr lang="en-US" dirty="0" smtClean="0">
                <a:latin typeface="Baskerville Old Face" pitchFamily="18" charset="0"/>
              </a:rPr>
              <a:t>2011-2012</a:t>
            </a:r>
            <a:endParaRPr lang="en-US" dirty="0">
              <a:latin typeface="Baskerville Old Face" pitchFamily="18" charset="0"/>
            </a:endParaRPr>
          </a:p>
        </p:txBody>
      </p:sp>
    </p:spTree>
    <p:extLst>
      <p:ext uri="{BB962C8B-B14F-4D97-AF65-F5344CB8AC3E}">
        <p14:creationId xmlns="" xmlns:p14="http://schemas.microsoft.com/office/powerpoint/2010/main" val="78946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latin typeface="Baskerville Old Face" pitchFamily="18" charset="0"/>
              </a:rPr>
              <a:t>TAKS Met 2012 Standard</a:t>
            </a:r>
            <a:endParaRPr lang="en-US" dirty="0">
              <a:latin typeface="Baskerville Old Face" pitchFamily="18" charset="0"/>
            </a:endParaRPr>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267358147"/>
              </p:ext>
            </p:extLst>
          </p:nvPr>
        </p:nvGraphicFramePr>
        <p:xfrm>
          <a:off x="457200" y="1935163"/>
          <a:ext cx="8229600" cy="22250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Grade 11</a:t>
                      </a:r>
                      <a:endParaRPr lang="en-US" dirty="0"/>
                    </a:p>
                  </a:txBody>
                  <a:tcPr/>
                </a:tc>
                <a:tc>
                  <a:txBody>
                    <a:bodyPr/>
                    <a:lstStyle/>
                    <a:p>
                      <a:pPr algn="ctr"/>
                      <a:r>
                        <a:rPr lang="en-US" dirty="0" smtClean="0"/>
                        <a:t>State</a:t>
                      </a:r>
                      <a:endParaRPr lang="en-US" dirty="0"/>
                    </a:p>
                  </a:txBody>
                  <a:tcPr/>
                </a:tc>
                <a:tc>
                  <a:txBody>
                    <a:bodyPr/>
                    <a:lstStyle/>
                    <a:p>
                      <a:pPr algn="ctr"/>
                      <a:r>
                        <a:rPr lang="en-US" dirty="0" smtClean="0"/>
                        <a:t>District</a:t>
                      </a:r>
                      <a:endParaRPr lang="en-US" dirty="0"/>
                    </a:p>
                  </a:txBody>
                  <a:tcPr/>
                </a:tc>
                <a:tc>
                  <a:txBody>
                    <a:bodyPr/>
                    <a:lstStyle/>
                    <a:p>
                      <a:pPr algn="ctr"/>
                      <a:r>
                        <a:rPr lang="en-US" dirty="0" smtClean="0"/>
                        <a:t>Campus</a:t>
                      </a:r>
                      <a:endParaRPr lang="en-US" dirty="0"/>
                    </a:p>
                  </a:txBody>
                  <a:tcPr/>
                </a:tc>
              </a:tr>
              <a:tr h="370840">
                <a:tc>
                  <a:txBody>
                    <a:bodyPr/>
                    <a:lstStyle/>
                    <a:p>
                      <a:pPr algn="ctr"/>
                      <a:r>
                        <a:rPr lang="en-US" dirty="0" smtClean="0"/>
                        <a:t>Eng</a:t>
                      </a:r>
                      <a:r>
                        <a:rPr lang="en-US" baseline="0" dirty="0" smtClean="0"/>
                        <a:t>. Lang. Art</a:t>
                      </a:r>
                      <a:endParaRPr lang="en-US" dirty="0"/>
                    </a:p>
                  </a:txBody>
                  <a:tcPr/>
                </a:tc>
                <a:tc>
                  <a:txBody>
                    <a:bodyPr/>
                    <a:lstStyle/>
                    <a:p>
                      <a:pPr algn="ctr"/>
                      <a:r>
                        <a:rPr lang="en-US" dirty="0" smtClean="0"/>
                        <a:t>93%</a:t>
                      </a:r>
                      <a:endParaRPr lang="en-US" dirty="0"/>
                    </a:p>
                  </a:txBody>
                  <a:tcPr/>
                </a:tc>
                <a:tc>
                  <a:txBody>
                    <a:bodyPr/>
                    <a:lstStyle/>
                    <a:p>
                      <a:pPr algn="ctr"/>
                      <a:r>
                        <a:rPr lang="en-US" dirty="0" smtClean="0"/>
                        <a:t>90%</a:t>
                      </a:r>
                      <a:endParaRPr lang="en-US" dirty="0"/>
                    </a:p>
                  </a:txBody>
                  <a:tcPr/>
                </a:tc>
                <a:tc>
                  <a:txBody>
                    <a:bodyPr/>
                    <a:lstStyle/>
                    <a:p>
                      <a:pPr algn="ctr"/>
                      <a:r>
                        <a:rPr lang="en-US" dirty="0" smtClean="0"/>
                        <a:t>90%</a:t>
                      </a:r>
                      <a:endParaRPr lang="en-US" dirty="0"/>
                    </a:p>
                  </a:txBody>
                  <a:tcPr/>
                </a:tc>
              </a:tr>
              <a:tr h="370840">
                <a:tc>
                  <a:txBody>
                    <a:bodyPr/>
                    <a:lstStyle/>
                    <a:p>
                      <a:pPr algn="ctr"/>
                      <a:r>
                        <a:rPr lang="en-US" dirty="0" smtClean="0"/>
                        <a:t>Mathematics</a:t>
                      </a:r>
                      <a:endParaRPr lang="en-US" dirty="0"/>
                    </a:p>
                  </a:txBody>
                  <a:tcPr/>
                </a:tc>
                <a:tc>
                  <a:txBody>
                    <a:bodyPr/>
                    <a:lstStyle/>
                    <a:p>
                      <a:pPr algn="ctr"/>
                      <a:r>
                        <a:rPr lang="en-US" dirty="0" smtClean="0"/>
                        <a:t>91%</a:t>
                      </a:r>
                      <a:endParaRPr lang="en-US" dirty="0"/>
                    </a:p>
                  </a:txBody>
                  <a:tcPr/>
                </a:tc>
                <a:tc>
                  <a:txBody>
                    <a:bodyPr/>
                    <a:lstStyle/>
                    <a:p>
                      <a:pPr algn="ctr"/>
                      <a:r>
                        <a:rPr lang="en-US" dirty="0" smtClean="0"/>
                        <a:t>89%</a:t>
                      </a:r>
                      <a:endParaRPr lang="en-US" dirty="0"/>
                    </a:p>
                  </a:txBody>
                  <a:tcPr/>
                </a:tc>
                <a:tc>
                  <a:txBody>
                    <a:bodyPr/>
                    <a:lstStyle/>
                    <a:p>
                      <a:pPr algn="ctr"/>
                      <a:r>
                        <a:rPr lang="en-US" dirty="0" smtClean="0"/>
                        <a:t>89%</a:t>
                      </a:r>
                      <a:endParaRPr lang="en-US" dirty="0"/>
                    </a:p>
                  </a:txBody>
                  <a:tcPr/>
                </a:tc>
              </a:tr>
              <a:tr h="370840">
                <a:tc>
                  <a:txBody>
                    <a:bodyPr/>
                    <a:lstStyle/>
                    <a:p>
                      <a:pPr algn="ctr"/>
                      <a:r>
                        <a:rPr lang="en-US" dirty="0" smtClean="0"/>
                        <a:t>Science</a:t>
                      </a:r>
                      <a:endParaRPr lang="en-US" dirty="0"/>
                    </a:p>
                  </a:txBody>
                  <a:tcPr/>
                </a:tc>
                <a:tc>
                  <a:txBody>
                    <a:bodyPr/>
                    <a:lstStyle/>
                    <a:p>
                      <a:pPr algn="ctr"/>
                      <a:r>
                        <a:rPr lang="en-US" dirty="0" smtClean="0"/>
                        <a:t>93%</a:t>
                      </a:r>
                      <a:endParaRPr lang="en-US" dirty="0"/>
                    </a:p>
                  </a:txBody>
                  <a:tcPr/>
                </a:tc>
                <a:tc>
                  <a:txBody>
                    <a:bodyPr/>
                    <a:lstStyle/>
                    <a:p>
                      <a:pPr algn="ctr"/>
                      <a:r>
                        <a:rPr lang="en-US" dirty="0" smtClean="0"/>
                        <a:t>92%</a:t>
                      </a:r>
                      <a:endParaRPr lang="en-US" dirty="0"/>
                    </a:p>
                  </a:txBody>
                  <a:tcPr/>
                </a:tc>
                <a:tc>
                  <a:txBody>
                    <a:bodyPr/>
                    <a:lstStyle/>
                    <a:p>
                      <a:pPr algn="ctr"/>
                      <a:r>
                        <a:rPr lang="en-US" dirty="0" smtClean="0"/>
                        <a:t>92%</a:t>
                      </a:r>
                      <a:endParaRPr lang="en-US" dirty="0"/>
                    </a:p>
                  </a:txBody>
                  <a:tcPr/>
                </a:tc>
              </a:tr>
              <a:tr h="370840">
                <a:tc>
                  <a:txBody>
                    <a:bodyPr/>
                    <a:lstStyle/>
                    <a:p>
                      <a:pPr algn="ctr"/>
                      <a:r>
                        <a:rPr lang="en-US" dirty="0" smtClean="0"/>
                        <a:t>Soc. Studies</a:t>
                      </a:r>
                      <a:endParaRPr lang="en-US" dirty="0"/>
                    </a:p>
                  </a:txBody>
                  <a:tcPr/>
                </a:tc>
                <a:tc>
                  <a:txBody>
                    <a:bodyPr/>
                    <a:lstStyle/>
                    <a:p>
                      <a:pPr algn="ctr"/>
                      <a:r>
                        <a:rPr lang="en-US" dirty="0" smtClean="0"/>
                        <a:t>98%</a:t>
                      </a:r>
                      <a:endParaRPr lang="en-US" dirty="0"/>
                    </a:p>
                  </a:txBody>
                  <a:tcPr/>
                </a:tc>
                <a:tc>
                  <a:txBody>
                    <a:bodyPr/>
                    <a:lstStyle/>
                    <a:p>
                      <a:pPr algn="ctr"/>
                      <a:r>
                        <a:rPr lang="en-US" dirty="0" smtClean="0"/>
                        <a:t>98%</a:t>
                      </a:r>
                      <a:endParaRPr lang="en-US" dirty="0"/>
                    </a:p>
                  </a:txBody>
                  <a:tcPr/>
                </a:tc>
                <a:tc>
                  <a:txBody>
                    <a:bodyPr/>
                    <a:lstStyle/>
                    <a:p>
                      <a:pPr algn="ctr"/>
                      <a:r>
                        <a:rPr lang="en-US" dirty="0" smtClean="0"/>
                        <a:t>98%</a:t>
                      </a:r>
                      <a:endParaRPr lang="en-US" dirty="0"/>
                    </a:p>
                  </a:txBody>
                  <a:tcPr/>
                </a:tc>
              </a:tr>
              <a:tr h="370840">
                <a:tc>
                  <a:txBody>
                    <a:bodyPr/>
                    <a:lstStyle/>
                    <a:p>
                      <a:pPr algn="ctr"/>
                      <a:r>
                        <a:rPr lang="en-US" dirty="0" smtClean="0"/>
                        <a:t>All Test</a:t>
                      </a:r>
                      <a:endParaRPr lang="en-US" dirty="0"/>
                    </a:p>
                  </a:txBody>
                  <a:tcPr/>
                </a:tc>
                <a:tc>
                  <a:txBody>
                    <a:bodyPr/>
                    <a:lstStyle/>
                    <a:p>
                      <a:pPr algn="ctr"/>
                      <a:r>
                        <a:rPr lang="en-US" dirty="0" smtClean="0"/>
                        <a:t>85%</a:t>
                      </a:r>
                      <a:endParaRPr lang="en-US" dirty="0"/>
                    </a:p>
                  </a:txBody>
                  <a:tcPr/>
                </a:tc>
                <a:tc>
                  <a:txBody>
                    <a:bodyPr/>
                    <a:lstStyle/>
                    <a:p>
                      <a:pPr algn="ctr"/>
                      <a:r>
                        <a:rPr lang="en-US" dirty="0" smtClean="0"/>
                        <a:t>78%</a:t>
                      </a:r>
                      <a:endParaRPr lang="en-US" dirty="0"/>
                    </a:p>
                  </a:txBody>
                  <a:tcPr/>
                </a:tc>
                <a:tc>
                  <a:txBody>
                    <a:bodyPr/>
                    <a:lstStyle/>
                    <a:p>
                      <a:pPr algn="ctr"/>
                      <a:r>
                        <a:rPr lang="en-US" dirty="0" smtClean="0"/>
                        <a:t>78%</a:t>
                      </a:r>
                      <a:endParaRPr lang="en-US" dirty="0"/>
                    </a:p>
                  </a:txBody>
                  <a:tcPr/>
                </a:tc>
              </a:tr>
            </a:tbl>
          </a:graphicData>
        </a:graphic>
      </p:graphicFrame>
      <p:sp>
        <p:nvSpPr>
          <p:cNvPr id="8" name="TextBox 7"/>
          <p:cNvSpPr txBox="1"/>
          <p:nvPr/>
        </p:nvSpPr>
        <p:spPr>
          <a:xfrm>
            <a:off x="1676400" y="4648200"/>
            <a:ext cx="6019800" cy="769441"/>
          </a:xfrm>
          <a:prstGeom prst="rect">
            <a:avLst/>
          </a:prstGeom>
          <a:noFill/>
        </p:spPr>
        <p:txBody>
          <a:bodyPr wrap="square" rtlCol="0">
            <a:spAutoFit/>
          </a:bodyPr>
          <a:lstStyle/>
          <a:p>
            <a:pPr algn="ctr"/>
            <a:r>
              <a:rPr lang="en-US" sz="4400" dirty="0" smtClean="0">
                <a:latin typeface="Baskerville Old Face" pitchFamily="18" charset="0"/>
              </a:rPr>
              <a:t>Attendance Rate</a:t>
            </a:r>
            <a:endParaRPr lang="en-US" sz="4400" dirty="0">
              <a:latin typeface="Baskerville Old Face" pitchFamily="18" charset="0"/>
            </a:endParaRPr>
          </a:p>
        </p:txBody>
      </p:sp>
      <p:graphicFrame>
        <p:nvGraphicFramePr>
          <p:cNvPr id="10" name="Table 9"/>
          <p:cNvGraphicFramePr>
            <a:graphicFrameLocks noGrp="1"/>
          </p:cNvGraphicFramePr>
          <p:nvPr>
            <p:extLst>
              <p:ext uri="{D42A27DB-BD31-4B8C-83A1-F6EECF244321}">
                <p14:modId xmlns="" xmlns:p14="http://schemas.microsoft.com/office/powerpoint/2010/main" val="3895353239"/>
              </p:ext>
            </p:extLst>
          </p:nvPr>
        </p:nvGraphicFramePr>
        <p:xfrm>
          <a:off x="571500" y="5417641"/>
          <a:ext cx="8229600" cy="7416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Year</a:t>
                      </a:r>
                      <a:endParaRPr lang="en-US" dirty="0"/>
                    </a:p>
                  </a:txBody>
                  <a:tcPr/>
                </a:tc>
                <a:tc>
                  <a:txBody>
                    <a:bodyPr/>
                    <a:lstStyle/>
                    <a:p>
                      <a:pPr algn="ctr"/>
                      <a:r>
                        <a:rPr lang="en-US" dirty="0" smtClean="0"/>
                        <a:t>State</a:t>
                      </a:r>
                      <a:endParaRPr lang="en-US" dirty="0"/>
                    </a:p>
                  </a:txBody>
                  <a:tcPr/>
                </a:tc>
                <a:tc>
                  <a:txBody>
                    <a:bodyPr/>
                    <a:lstStyle/>
                    <a:p>
                      <a:pPr algn="ctr"/>
                      <a:r>
                        <a:rPr lang="en-US" dirty="0" smtClean="0"/>
                        <a:t>District</a:t>
                      </a:r>
                      <a:endParaRPr lang="en-US" dirty="0"/>
                    </a:p>
                  </a:txBody>
                  <a:tcPr/>
                </a:tc>
                <a:tc>
                  <a:txBody>
                    <a:bodyPr/>
                    <a:lstStyle/>
                    <a:p>
                      <a:pPr algn="ctr"/>
                      <a:r>
                        <a:rPr lang="en-US" dirty="0" smtClean="0"/>
                        <a:t>Campus</a:t>
                      </a:r>
                      <a:endParaRPr lang="en-US" dirty="0"/>
                    </a:p>
                  </a:txBody>
                  <a:tcPr/>
                </a:tc>
              </a:tr>
              <a:tr h="370840">
                <a:tc>
                  <a:txBody>
                    <a:bodyPr/>
                    <a:lstStyle/>
                    <a:p>
                      <a:pPr algn="ctr"/>
                      <a:r>
                        <a:rPr lang="en-US" dirty="0" smtClean="0"/>
                        <a:t>2010-2011</a:t>
                      </a:r>
                      <a:endParaRPr lang="en-US" dirty="0"/>
                    </a:p>
                  </a:txBody>
                  <a:tcPr/>
                </a:tc>
                <a:tc>
                  <a:txBody>
                    <a:bodyPr/>
                    <a:lstStyle/>
                    <a:p>
                      <a:pPr algn="ctr"/>
                      <a:r>
                        <a:rPr lang="en-US" dirty="0" smtClean="0"/>
                        <a:t>95.7%</a:t>
                      </a:r>
                      <a:endParaRPr lang="en-US" dirty="0"/>
                    </a:p>
                  </a:txBody>
                  <a:tcPr/>
                </a:tc>
                <a:tc>
                  <a:txBody>
                    <a:bodyPr/>
                    <a:lstStyle/>
                    <a:p>
                      <a:pPr algn="ctr"/>
                      <a:r>
                        <a:rPr lang="en-US" dirty="0" smtClean="0"/>
                        <a:t>95.8%</a:t>
                      </a:r>
                      <a:endParaRPr lang="en-US" dirty="0"/>
                    </a:p>
                  </a:txBody>
                  <a:tcPr/>
                </a:tc>
                <a:tc>
                  <a:txBody>
                    <a:bodyPr/>
                    <a:lstStyle/>
                    <a:p>
                      <a:pPr algn="ctr"/>
                      <a:r>
                        <a:rPr lang="en-US" dirty="0" smtClean="0"/>
                        <a:t>95.2%</a:t>
                      </a:r>
                      <a:endParaRPr lang="en-US" dirty="0"/>
                    </a:p>
                  </a:txBody>
                  <a:tcPr/>
                </a:tc>
              </a:tr>
            </a:tbl>
          </a:graphicData>
        </a:graphic>
      </p:graphicFrame>
    </p:spTree>
    <p:extLst>
      <p:ext uri="{BB962C8B-B14F-4D97-AF65-F5344CB8AC3E}">
        <p14:creationId xmlns="" xmlns:p14="http://schemas.microsoft.com/office/powerpoint/2010/main" val="2610254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itchFamily="18" charset="0"/>
              </a:rPr>
              <a:t>Annual Dropout Rate (Gr 9-12</a:t>
            </a:r>
            <a:r>
              <a:rPr lang="en-US" dirty="0" smtClean="0"/>
              <a:t>)</a:t>
            </a:r>
            <a:endParaRPr lang="en-US"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342848429"/>
              </p:ext>
            </p:extLst>
          </p:nvPr>
        </p:nvGraphicFramePr>
        <p:xfrm>
          <a:off x="457200" y="1935163"/>
          <a:ext cx="8229600" cy="7416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Year</a:t>
                      </a:r>
                      <a:endParaRPr lang="en-US" dirty="0"/>
                    </a:p>
                  </a:txBody>
                  <a:tcPr/>
                </a:tc>
                <a:tc>
                  <a:txBody>
                    <a:bodyPr/>
                    <a:lstStyle/>
                    <a:p>
                      <a:pPr algn="ctr"/>
                      <a:r>
                        <a:rPr lang="en-US" dirty="0" smtClean="0"/>
                        <a:t>State</a:t>
                      </a:r>
                      <a:endParaRPr lang="en-US" dirty="0"/>
                    </a:p>
                  </a:txBody>
                  <a:tcPr/>
                </a:tc>
                <a:tc>
                  <a:txBody>
                    <a:bodyPr/>
                    <a:lstStyle/>
                    <a:p>
                      <a:pPr algn="ctr"/>
                      <a:r>
                        <a:rPr lang="en-US" dirty="0" smtClean="0"/>
                        <a:t>District</a:t>
                      </a:r>
                      <a:endParaRPr lang="en-US" dirty="0"/>
                    </a:p>
                  </a:txBody>
                  <a:tcPr/>
                </a:tc>
                <a:tc>
                  <a:txBody>
                    <a:bodyPr/>
                    <a:lstStyle/>
                    <a:p>
                      <a:pPr algn="ctr"/>
                      <a:r>
                        <a:rPr lang="en-US" dirty="0" smtClean="0"/>
                        <a:t>Campus</a:t>
                      </a:r>
                      <a:endParaRPr lang="en-US" dirty="0"/>
                    </a:p>
                  </a:txBody>
                  <a:tcPr/>
                </a:tc>
              </a:tr>
              <a:tr h="370840">
                <a:tc>
                  <a:txBody>
                    <a:bodyPr/>
                    <a:lstStyle/>
                    <a:p>
                      <a:pPr algn="ctr"/>
                      <a:r>
                        <a:rPr lang="en-US" dirty="0" smtClean="0"/>
                        <a:t>2010-2011</a:t>
                      </a:r>
                      <a:endParaRPr lang="en-US" dirty="0"/>
                    </a:p>
                  </a:txBody>
                  <a:tcPr/>
                </a:tc>
                <a:tc>
                  <a:txBody>
                    <a:bodyPr/>
                    <a:lstStyle/>
                    <a:p>
                      <a:pPr algn="ctr"/>
                      <a:r>
                        <a:rPr lang="en-US" dirty="0" smtClean="0"/>
                        <a:t>Year</a:t>
                      </a:r>
                      <a:endParaRPr lang="en-US" dirty="0"/>
                    </a:p>
                  </a:txBody>
                  <a:tcPr/>
                </a:tc>
                <a:tc>
                  <a:txBody>
                    <a:bodyPr/>
                    <a:lstStyle/>
                    <a:p>
                      <a:pPr algn="ctr"/>
                      <a:r>
                        <a:rPr lang="en-US" dirty="0" smtClean="0"/>
                        <a:t>0.0%</a:t>
                      </a:r>
                      <a:endParaRPr lang="en-US" dirty="0"/>
                    </a:p>
                  </a:txBody>
                  <a:tcPr/>
                </a:tc>
                <a:tc>
                  <a:txBody>
                    <a:bodyPr/>
                    <a:lstStyle/>
                    <a:p>
                      <a:pPr algn="ctr"/>
                      <a:r>
                        <a:rPr lang="en-US" dirty="0" smtClean="0"/>
                        <a:t>0.0%</a:t>
                      </a:r>
                      <a:endParaRPr lang="en-US" dirty="0"/>
                    </a:p>
                  </a:txBody>
                  <a:tcPr/>
                </a:tc>
              </a:tr>
            </a:tbl>
          </a:graphicData>
        </a:graphic>
      </p:graphicFrame>
      <p:sp>
        <p:nvSpPr>
          <p:cNvPr id="7" name="TextBox 6"/>
          <p:cNvSpPr txBox="1"/>
          <p:nvPr/>
        </p:nvSpPr>
        <p:spPr>
          <a:xfrm>
            <a:off x="914400" y="3200400"/>
            <a:ext cx="7162800" cy="769441"/>
          </a:xfrm>
          <a:prstGeom prst="rect">
            <a:avLst/>
          </a:prstGeom>
          <a:noFill/>
        </p:spPr>
        <p:txBody>
          <a:bodyPr wrap="square" rtlCol="0">
            <a:spAutoFit/>
          </a:bodyPr>
          <a:lstStyle/>
          <a:p>
            <a:pPr algn="ctr"/>
            <a:r>
              <a:rPr lang="en-US" sz="4400" dirty="0" smtClean="0">
                <a:latin typeface="Baskerville Old Face" pitchFamily="18" charset="0"/>
              </a:rPr>
              <a:t>4-year Completion Rate (9-12)</a:t>
            </a:r>
            <a:endParaRPr lang="en-US" sz="4400" dirty="0">
              <a:latin typeface="Baskerville Old Face" pitchFamily="18" charset="0"/>
            </a:endParaRPr>
          </a:p>
        </p:txBody>
      </p:sp>
      <p:graphicFrame>
        <p:nvGraphicFramePr>
          <p:cNvPr id="9" name="Table 8"/>
          <p:cNvGraphicFramePr>
            <a:graphicFrameLocks noGrp="1"/>
          </p:cNvGraphicFramePr>
          <p:nvPr>
            <p:extLst>
              <p:ext uri="{D42A27DB-BD31-4B8C-83A1-F6EECF244321}">
                <p14:modId xmlns="" xmlns:p14="http://schemas.microsoft.com/office/powerpoint/2010/main" val="2221729265"/>
              </p:ext>
            </p:extLst>
          </p:nvPr>
        </p:nvGraphicFramePr>
        <p:xfrm>
          <a:off x="457200" y="4419600"/>
          <a:ext cx="8229600" cy="18542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Year</a:t>
                      </a:r>
                      <a:endParaRPr lang="en-US" dirty="0"/>
                    </a:p>
                  </a:txBody>
                  <a:tcPr/>
                </a:tc>
                <a:tc>
                  <a:txBody>
                    <a:bodyPr/>
                    <a:lstStyle/>
                    <a:p>
                      <a:pPr algn="ctr"/>
                      <a:r>
                        <a:rPr lang="en-US" dirty="0" smtClean="0"/>
                        <a:t>State</a:t>
                      </a:r>
                      <a:endParaRPr lang="en-US" dirty="0"/>
                    </a:p>
                  </a:txBody>
                  <a:tcPr/>
                </a:tc>
                <a:tc>
                  <a:txBody>
                    <a:bodyPr/>
                    <a:lstStyle/>
                    <a:p>
                      <a:pPr algn="ctr"/>
                      <a:r>
                        <a:rPr lang="en-US" dirty="0" smtClean="0"/>
                        <a:t>District</a:t>
                      </a:r>
                      <a:endParaRPr lang="en-US" dirty="0"/>
                    </a:p>
                  </a:txBody>
                  <a:tcPr/>
                </a:tc>
                <a:tc>
                  <a:txBody>
                    <a:bodyPr/>
                    <a:lstStyle/>
                    <a:p>
                      <a:pPr algn="ctr"/>
                      <a:r>
                        <a:rPr lang="en-US" dirty="0" smtClean="0"/>
                        <a:t>Campus</a:t>
                      </a:r>
                      <a:endParaRPr lang="en-US" dirty="0"/>
                    </a:p>
                  </a:txBody>
                  <a:tcPr/>
                </a:tc>
              </a:tr>
              <a:tr h="370840">
                <a:tc>
                  <a:txBody>
                    <a:bodyPr/>
                    <a:lstStyle/>
                    <a:p>
                      <a:pPr algn="ctr"/>
                      <a:r>
                        <a:rPr lang="en-US" dirty="0" smtClean="0"/>
                        <a:t>Graduated</a:t>
                      </a:r>
                      <a:endParaRPr lang="en-US" dirty="0"/>
                    </a:p>
                  </a:txBody>
                  <a:tcPr/>
                </a:tc>
                <a:tc>
                  <a:txBody>
                    <a:bodyPr/>
                    <a:lstStyle/>
                    <a:p>
                      <a:pPr algn="ctr"/>
                      <a:r>
                        <a:rPr lang="en-US" dirty="0" smtClean="0"/>
                        <a:t>n/a</a:t>
                      </a:r>
                      <a:endParaRPr lang="en-US" dirty="0"/>
                    </a:p>
                  </a:txBody>
                  <a:tcPr/>
                </a:tc>
                <a:tc>
                  <a:txBody>
                    <a:bodyPr/>
                    <a:lstStyle/>
                    <a:p>
                      <a:pPr algn="ctr"/>
                      <a:r>
                        <a:rPr lang="en-US" dirty="0" smtClean="0"/>
                        <a:t>93.8%</a:t>
                      </a:r>
                      <a:endParaRPr lang="en-US" dirty="0"/>
                    </a:p>
                  </a:txBody>
                  <a:tcPr/>
                </a:tc>
                <a:tc>
                  <a:txBody>
                    <a:bodyPr/>
                    <a:lstStyle/>
                    <a:p>
                      <a:pPr algn="ctr"/>
                      <a:r>
                        <a:rPr lang="en-US" dirty="0" smtClean="0"/>
                        <a:t>93.8%</a:t>
                      </a:r>
                      <a:endParaRPr lang="en-US" dirty="0"/>
                    </a:p>
                  </a:txBody>
                  <a:tcPr/>
                </a:tc>
              </a:tr>
              <a:tr h="370840">
                <a:tc>
                  <a:txBody>
                    <a:bodyPr/>
                    <a:lstStyle/>
                    <a:p>
                      <a:pPr algn="ctr"/>
                      <a:r>
                        <a:rPr lang="en-US" dirty="0" smtClean="0"/>
                        <a:t>Received GED</a:t>
                      </a:r>
                      <a:endParaRPr lang="en-US" dirty="0"/>
                    </a:p>
                  </a:txBody>
                  <a:tcPr/>
                </a:tc>
                <a:tc>
                  <a:txBody>
                    <a:bodyPr/>
                    <a:lstStyle/>
                    <a:p>
                      <a:pPr algn="ctr"/>
                      <a:r>
                        <a:rPr lang="en-US" dirty="0" smtClean="0"/>
                        <a:t>n/a</a:t>
                      </a:r>
                      <a:endParaRPr lang="en-US" dirty="0"/>
                    </a:p>
                  </a:txBody>
                  <a:tcPr/>
                </a:tc>
                <a:tc>
                  <a:txBody>
                    <a:bodyPr/>
                    <a:lstStyle/>
                    <a:p>
                      <a:pPr algn="ctr"/>
                      <a:r>
                        <a:rPr lang="en-US" dirty="0" smtClean="0"/>
                        <a:t>0.0%</a:t>
                      </a:r>
                      <a:endParaRPr lang="en-US" dirty="0"/>
                    </a:p>
                  </a:txBody>
                  <a:tcPr/>
                </a:tc>
                <a:tc>
                  <a:txBody>
                    <a:bodyPr/>
                    <a:lstStyle/>
                    <a:p>
                      <a:pPr algn="ctr"/>
                      <a:r>
                        <a:rPr lang="en-US" dirty="0" smtClean="0"/>
                        <a:t>0.0%</a:t>
                      </a:r>
                      <a:endParaRPr lang="en-US" dirty="0"/>
                    </a:p>
                  </a:txBody>
                  <a:tcPr/>
                </a:tc>
              </a:tr>
              <a:tr h="370840">
                <a:tc>
                  <a:txBody>
                    <a:bodyPr/>
                    <a:lstStyle/>
                    <a:p>
                      <a:pPr algn="ctr"/>
                      <a:r>
                        <a:rPr lang="en-US" dirty="0" smtClean="0"/>
                        <a:t>Continued HS</a:t>
                      </a:r>
                      <a:endParaRPr lang="en-US" dirty="0"/>
                    </a:p>
                  </a:txBody>
                  <a:tcPr/>
                </a:tc>
                <a:tc>
                  <a:txBody>
                    <a:bodyPr/>
                    <a:lstStyle/>
                    <a:p>
                      <a:pPr algn="ctr"/>
                      <a:r>
                        <a:rPr lang="en-US" dirty="0" smtClean="0"/>
                        <a:t>n/a</a:t>
                      </a:r>
                      <a:endParaRPr lang="en-US" dirty="0"/>
                    </a:p>
                  </a:txBody>
                  <a:tcPr/>
                </a:tc>
                <a:tc>
                  <a:txBody>
                    <a:bodyPr/>
                    <a:lstStyle/>
                    <a:p>
                      <a:pPr algn="ctr"/>
                      <a:r>
                        <a:rPr lang="en-US" dirty="0" smtClean="0"/>
                        <a:t>4.9%</a:t>
                      </a:r>
                      <a:endParaRPr lang="en-US" dirty="0"/>
                    </a:p>
                  </a:txBody>
                  <a:tcPr/>
                </a:tc>
                <a:tc>
                  <a:txBody>
                    <a:bodyPr/>
                    <a:lstStyle/>
                    <a:p>
                      <a:pPr algn="ctr"/>
                      <a:r>
                        <a:rPr lang="en-US" dirty="0" smtClean="0"/>
                        <a:t>4.9%</a:t>
                      </a:r>
                      <a:endParaRPr lang="en-US" dirty="0"/>
                    </a:p>
                  </a:txBody>
                  <a:tcPr/>
                </a:tc>
              </a:tr>
              <a:tr h="370840">
                <a:tc>
                  <a:txBody>
                    <a:bodyPr/>
                    <a:lstStyle/>
                    <a:p>
                      <a:pPr algn="ctr"/>
                      <a:r>
                        <a:rPr lang="en-US" dirty="0" smtClean="0"/>
                        <a:t>Dropped</a:t>
                      </a:r>
                      <a:r>
                        <a:rPr lang="en-US" baseline="0" dirty="0" smtClean="0"/>
                        <a:t> Out</a:t>
                      </a:r>
                      <a:endParaRPr lang="en-US" dirty="0"/>
                    </a:p>
                  </a:txBody>
                  <a:tcPr/>
                </a:tc>
                <a:tc>
                  <a:txBody>
                    <a:bodyPr/>
                    <a:lstStyle/>
                    <a:p>
                      <a:pPr algn="ctr"/>
                      <a:r>
                        <a:rPr lang="en-US" dirty="0" smtClean="0"/>
                        <a:t>n/a</a:t>
                      </a:r>
                      <a:endParaRPr lang="en-US" dirty="0"/>
                    </a:p>
                  </a:txBody>
                  <a:tcPr/>
                </a:tc>
                <a:tc>
                  <a:txBody>
                    <a:bodyPr/>
                    <a:lstStyle/>
                    <a:p>
                      <a:pPr algn="ctr"/>
                      <a:r>
                        <a:rPr lang="en-US" dirty="0" smtClean="0"/>
                        <a:t>1.2%</a:t>
                      </a:r>
                      <a:endParaRPr lang="en-US" dirty="0"/>
                    </a:p>
                  </a:txBody>
                  <a:tcPr/>
                </a:tc>
                <a:tc>
                  <a:txBody>
                    <a:bodyPr/>
                    <a:lstStyle/>
                    <a:p>
                      <a:pPr algn="ctr"/>
                      <a:r>
                        <a:rPr lang="en-US" dirty="0" smtClean="0"/>
                        <a:t>1.2%</a:t>
                      </a:r>
                      <a:endParaRPr lang="en-US" dirty="0"/>
                    </a:p>
                  </a:txBody>
                  <a:tcPr/>
                </a:tc>
              </a:tr>
            </a:tbl>
          </a:graphicData>
        </a:graphic>
      </p:graphicFrame>
    </p:spTree>
    <p:extLst>
      <p:ext uri="{BB962C8B-B14F-4D97-AF65-F5344CB8AC3E}">
        <p14:creationId xmlns="" xmlns:p14="http://schemas.microsoft.com/office/powerpoint/2010/main" val="3698974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143000"/>
          </a:xfrm>
        </p:spPr>
        <p:txBody>
          <a:bodyPr>
            <a:normAutofit fontScale="90000"/>
          </a:bodyPr>
          <a:lstStyle/>
          <a:p>
            <a:pPr algn="ctr"/>
            <a:r>
              <a:rPr lang="en-US" dirty="0" smtClean="0">
                <a:latin typeface="Baskerville Old Face" pitchFamily="18" charset="0"/>
              </a:rPr>
              <a:t>Total Students Serviced at Shepherd High</a:t>
            </a:r>
            <a:endParaRPr lang="en-US" dirty="0">
              <a:latin typeface="Baskerville Old Face" pitchFamily="18" charset="0"/>
            </a:endParaRPr>
          </a:p>
        </p:txBody>
      </p:sp>
      <p:graphicFrame>
        <p:nvGraphicFramePr>
          <p:cNvPr id="5" name="Content Placeholder 4"/>
          <p:cNvGraphicFramePr>
            <a:graphicFrameLocks noGrp="1"/>
          </p:cNvGraphicFramePr>
          <p:nvPr>
            <p:ph idx="1"/>
          </p:nvPr>
        </p:nvGraphicFramePr>
        <p:xfrm>
          <a:off x="457200" y="2286000"/>
          <a:ext cx="8229600" cy="18542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dirty="0" smtClean="0">
                          <a:latin typeface="Baskerville Old Face" pitchFamily="18" charset="0"/>
                        </a:rPr>
                        <a:t>Grade</a:t>
                      </a:r>
                      <a:endParaRPr lang="en-US" dirty="0">
                        <a:latin typeface="Baskerville Old Face" pitchFamily="18" charset="0"/>
                      </a:endParaRPr>
                    </a:p>
                  </a:txBody>
                  <a:tcPr/>
                </a:tc>
                <a:tc>
                  <a:txBody>
                    <a:bodyPr/>
                    <a:lstStyle/>
                    <a:p>
                      <a:pPr algn="ctr"/>
                      <a:r>
                        <a:rPr lang="en-US" dirty="0" smtClean="0">
                          <a:latin typeface="Baskerville Old Face" pitchFamily="18" charset="0"/>
                        </a:rPr>
                        <a:t>Count</a:t>
                      </a:r>
                      <a:endParaRPr lang="en-US" dirty="0">
                        <a:latin typeface="Baskerville Old Face" pitchFamily="18" charset="0"/>
                      </a:endParaRPr>
                    </a:p>
                  </a:txBody>
                  <a:tcPr/>
                </a:tc>
              </a:tr>
              <a:tr h="370840">
                <a:tc>
                  <a:txBody>
                    <a:bodyPr/>
                    <a:lstStyle/>
                    <a:p>
                      <a:pPr algn="ctr"/>
                      <a:r>
                        <a:rPr lang="en-US" dirty="0" smtClean="0">
                          <a:latin typeface="Baskerville Old Face" pitchFamily="18" charset="0"/>
                        </a:rPr>
                        <a:t>9</a:t>
                      </a:r>
                      <a:r>
                        <a:rPr lang="en-US" baseline="30000" dirty="0" smtClean="0">
                          <a:latin typeface="Baskerville Old Face" pitchFamily="18" charset="0"/>
                        </a:rPr>
                        <a:t>th</a:t>
                      </a:r>
                      <a:endParaRPr lang="en-US" dirty="0">
                        <a:latin typeface="Baskerville Old Face" pitchFamily="18" charset="0"/>
                      </a:endParaRPr>
                    </a:p>
                  </a:txBody>
                  <a:tcPr/>
                </a:tc>
                <a:tc>
                  <a:txBody>
                    <a:bodyPr/>
                    <a:lstStyle/>
                    <a:p>
                      <a:pPr algn="ctr"/>
                      <a:r>
                        <a:rPr lang="en-US" dirty="0" smtClean="0">
                          <a:latin typeface="Baskerville Old Face" pitchFamily="18" charset="0"/>
                        </a:rPr>
                        <a:t>150</a:t>
                      </a:r>
                    </a:p>
                  </a:txBody>
                  <a:tcPr/>
                </a:tc>
              </a:tr>
              <a:tr h="370840">
                <a:tc>
                  <a:txBody>
                    <a:bodyPr/>
                    <a:lstStyle/>
                    <a:p>
                      <a:pPr algn="ctr"/>
                      <a:r>
                        <a:rPr lang="en-US" dirty="0" smtClean="0">
                          <a:latin typeface="Baskerville Old Face" pitchFamily="18" charset="0"/>
                        </a:rPr>
                        <a:t>10</a:t>
                      </a:r>
                      <a:r>
                        <a:rPr lang="en-US" baseline="30000" dirty="0" smtClean="0">
                          <a:latin typeface="Baskerville Old Face" pitchFamily="18" charset="0"/>
                        </a:rPr>
                        <a:t>th</a:t>
                      </a:r>
                      <a:r>
                        <a:rPr lang="en-US" dirty="0" smtClean="0">
                          <a:latin typeface="Baskerville Old Face" pitchFamily="18" charset="0"/>
                        </a:rPr>
                        <a:t> </a:t>
                      </a:r>
                      <a:endParaRPr lang="en-US" dirty="0">
                        <a:latin typeface="Baskerville Old Face" pitchFamily="18" charset="0"/>
                      </a:endParaRPr>
                    </a:p>
                  </a:txBody>
                  <a:tcPr/>
                </a:tc>
                <a:tc>
                  <a:txBody>
                    <a:bodyPr/>
                    <a:lstStyle/>
                    <a:p>
                      <a:pPr algn="ctr"/>
                      <a:r>
                        <a:rPr lang="en-US" dirty="0" smtClean="0">
                          <a:latin typeface="Baskerville Old Face" pitchFamily="18" charset="0"/>
                        </a:rPr>
                        <a:t>157</a:t>
                      </a:r>
                      <a:endParaRPr lang="en-US" dirty="0">
                        <a:latin typeface="Baskerville Old Face" pitchFamily="18" charset="0"/>
                      </a:endParaRPr>
                    </a:p>
                  </a:txBody>
                  <a:tcPr/>
                </a:tc>
              </a:tr>
              <a:tr h="370840">
                <a:tc>
                  <a:txBody>
                    <a:bodyPr/>
                    <a:lstStyle/>
                    <a:p>
                      <a:pPr algn="ctr"/>
                      <a:r>
                        <a:rPr lang="en-US" dirty="0" smtClean="0">
                          <a:latin typeface="Baskerville Old Face" pitchFamily="18" charset="0"/>
                        </a:rPr>
                        <a:t>11</a:t>
                      </a:r>
                      <a:r>
                        <a:rPr lang="en-US" baseline="30000" dirty="0" smtClean="0">
                          <a:latin typeface="Baskerville Old Face" pitchFamily="18" charset="0"/>
                        </a:rPr>
                        <a:t>th</a:t>
                      </a:r>
                      <a:endParaRPr lang="en-US" dirty="0">
                        <a:latin typeface="Baskerville Old Face" pitchFamily="18" charset="0"/>
                      </a:endParaRPr>
                    </a:p>
                  </a:txBody>
                  <a:tcPr/>
                </a:tc>
                <a:tc>
                  <a:txBody>
                    <a:bodyPr/>
                    <a:lstStyle/>
                    <a:p>
                      <a:pPr algn="ctr"/>
                      <a:r>
                        <a:rPr lang="en-US" dirty="0" smtClean="0">
                          <a:latin typeface="Baskerville Old Face" pitchFamily="18" charset="0"/>
                        </a:rPr>
                        <a:t>121</a:t>
                      </a:r>
                      <a:endParaRPr lang="en-US" dirty="0">
                        <a:latin typeface="Baskerville Old Face" pitchFamily="18" charset="0"/>
                      </a:endParaRPr>
                    </a:p>
                  </a:txBody>
                  <a:tcPr/>
                </a:tc>
              </a:tr>
              <a:tr h="370840">
                <a:tc>
                  <a:txBody>
                    <a:bodyPr/>
                    <a:lstStyle/>
                    <a:p>
                      <a:pPr algn="ctr"/>
                      <a:r>
                        <a:rPr lang="en-US" dirty="0" smtClean="0">
                          <a:latin typeface="Baskerville Old Face" pitchFamily="18" charset="0"/>
                        </a:rPr>
                        <a:t>12</a:t>
                      </a:r>
                      <a:r>
                        <a:rPr lang="en-US" baseline="30000" dirty="0" smtClean="0">
                          <a:latin typeface="Baskerville Old Face" pitchFamily="18" charset="0"/>
                        </a:rPr>
                        <a:t>th</a:t>
                      </a:r>
                      <a:endParaRPr lang="en-US" dirty="0">
                        <a:latin typeface="Baskerville Old Face" pitchFamily="18" charset="0"/>
                      </a:endParaRPr>
                    </a:p>
                  </a:txBody>
                  <a:tcPr/>
                </a:tc>
                <a:tc>
                  <a:txBody>
                    <a:bodyPr/>
                    <a:lstStyle/>
                    <a:p>
                      <a:pPr algn="ctr"/>
                      <a:r>
                        <a:rPr lang="en-US" dirty="0" smtClean="0">
                          <a:latin typeface="Baskerville Old Face" pitchFamily="18" charset="0"/>
                        </a:rPr>
                        <a:t>106</a:t>
                      </a:r>
                      <a:endParaRPr lang="en-US" dirty="0">
                        <a:latin typeface="Baskerville Old Face" pitchFamily="18" charset="0"/>
                      </a:endParaRPr>
                    </a:p>
                  </a:txBody>
                  <a:tcPr/>
                </a:tc>
              </a:tr>
            </a:tbl>
          </a:graphicData>
        </a:graphic>
      </p:graphicFrame>
      <p:sp>
        <p:nvSpPr>
          <p:cNvPr id="6" name="TextBox 5"/>
          <p:cNvSpPr txBox="1"/>
          <p:nvPr/>
        </p:nvSpPr>
        <p:spPr>
          <a:xfrm>
            <a:off x="609600" y="4724400"/>
            <a:ext cx="7924800" cy="369332"/>
          </a:xfrm>
          <a:prstGeom prst="rect">
            <a:avLst/>
          </a:prstGeom>
          <a:noFill/>
        </p:spPr>
        <p:txBody>
          <a:bodyPr wrap="square" rtlCol="0">
            <a:spAutoFit/>
          </a:bodyPr>
          <a:lstStyle/>
          <a:p>
            <a:r>
              <a:rPr lang="en-US" dirty="0" smtClean="0">
                <a:latin typeface="Baskerville Old Face" pitchFamily="18" charset="0"/>
              </a:rPr>
              <a:t>We service a total of 534 students at our high school campus. </a:t>
            </a:r>
            <a:endParaRPr lang="en-US" dirty="0">
              <a:latin typeface="Baskerville Old Face"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192</TotalTime>
  <Words>630</Words>
  <Application>Microsoft Office PowerPoint</Application>
  <PresentationFormat>On-screen Show (4:3)</PresentationFormat>
  <Paragraphs>237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Shepherd High School Shepherd, Texas</vt:lpstr>
      <vt:lpstr>Mission Statement</vt:lpstr>
      <vt:lpstr>Slide 3</vt:lpstr>
      <vt:lpstr>Administrators</vt:lpstr>
      <vt:lpstr>Counselors </vt:lpstr>
      <vt:lpstr>Texas Recognized Campus</vt:lpstr>
      <vt:lpstr>TAKS Met 2012 Standard</vt:lpstr>
      <vt:lpstr>Annual Dropout Rate (Gr 9-12)</vt:lpstr>
      <vt:lpstr>Total Students Serviced at Shepherd High</vt:lpstr>
      <vt:lpstr>Ethnic Distribution</vt:lpstr>
      <vt:lpstr>Additional Demographics for Shepherd High</vt:lpstr>
      <vt:lpstr>Staff Size</vt:lpstr>
      <vt:lpstr>Teachers Ethnicity and Sex</vt:lpstr>
      <vt:lpstr>Teachers by Years of Experience</vt:lpstr>
      <vt:lpstr>CTE Courses offered</vt:lpstr>
      <vt:lpstr>CTE Courses</vt:lpstr>
      <vt:lpstr>Shepherd High School</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Shepherd High School</dc:title>
  <dc:creator>goodman</dc:creator>
  <cp:lastModifiedBy>tgoodman</cp:lastModifiedBy>
  <cp:revision>35</cp:revision>
  <dcterms:created xsi:type="dcterms:W3CDTF">2013-03-18T00:03:18Z</dcterms:created>
  <dcterms:modified xsi:type="dcterms:W3CDTF">2013-03-20T13:47:29Z</dcterms:modified>
</cp:coreProperties>
</file>